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73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74" r:id="rId16"/>
    <p:sldId id="268" r:id="rId17"/>
    <p:sldId id="271" r:id="rId18"/>
    <p:sldId id="277" r:id="rId19"/>
    <p:sldId id="270" r:id="rId20"/>
    <p:sldId id="278" r:id="rId21"/>
    <p:sldId id="275" r:id="rId22"/>
    <p:sldId id="276" r:id="rId23"/>
  </p:sldIdLst>
  <p:sldSz cx="12192000" cy="6858000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ampagne Christine" initials="CC" lastIdx="2" clrIdx="0">
    <p:extLst>
      <p:ext uri="{19B8F6BF-5375-455C-9EA6-DF929625EA0E}">
        <p15:presenceInfo xmlns:p15="http://schemas.microsoft.com/office/powerpoint/2012/main" userId="S-1-5-21-1202660629-920026266-682003330-674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3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94" autoAdjust="0"/>
    <p:restoredTop sz="94660"/>
  </p:normalViewPr>
  <p:slideViewPr>
    <p:cSldViewPr snapToGrid="0">
      <p:cViewPr varScale="1">
        <p:scale>
          <a:sx n="86" d="100"/>
          <a:sy n="86" d="100"/>
        </p:scale>
        <p:origin x="114" y="6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6CA8E-6619-4963-93FB-890A1EEB634F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A3B55-1194-4ACA-9134-76897FC41A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661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6CA8E-6619-4963-93FB-890A1EEB634F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A3B55-1194-4ACA-9134-76897FC41A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402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6CA8E-6619-4963-93FB-890A1EEB634F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A3B55-1194-4ACA-9134-76897FC41A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630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6CA8E-6619-4963-93FB-890A1EEB634F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A3B55-1194-4ACA-9134-76897FC41A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830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6CA8E-6619-4963-93FB-890A1EEB634F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A3B55-1194-4ACA-9134-76897FC41A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256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6CA8E-6619-4963-93FB-890A1EEB634F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A3B55-1194-4ACA-9134-76897FC41A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007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6CA8E-6619-4963-93FB-890A1EEB634F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A3B55-1194-4ACA-9134-76897FC41A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074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6CA8E-6619-4963-93FB-890A1EEB634F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A3B55-1194-4ACA-9134-76897FC41A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722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6CA8E-6619-4963-93FB-890A1EEB634F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A3B55-1194-4ACA-9134-76897FC41A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957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6CA8E-6619-4963-93FB-890A1EEB634F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A3B55-1194-4ACA-9134-76897FC41A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368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6CA8E-6619-4963-93FB-890A1EEB634F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A3B55-1194-4ACA-9134-76897FC41A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174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F6CA8E-6619-4963-93FB-890A1EEB634F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EA3B55-1194-4ACA-9134-76897FC41A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098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emf"/><Relationship Id="rId4" Type="http://schemas.openxmlformats.org/officeDocument/2006/relationships/image" Target="../media/image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emf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emf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8527C-FE0E-4778-A2BB-2A4FA52086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41120" y="1524542"/>
            <a:ext cx="9144000" cy="2387600"/>
          </a:xfrm>
        </p:spPr>
        <p:txBody>
          <a:bodyPr>
            <a:normAutofit/>
          </a:bodyPr>
          <a:lstStyle/>
          <a:p>
            <a:r>
              <a:rPr lang="fr-FR" sz="4400" dirty="0">
                <a:solidFill>
                  <a:srgbClr val="0063B3"/>
                </a:solidFill>
                <a:latin typeface="Bahnschrift" panose="020B0502040204020203" pitchFamily="34" charset="0"/>
              </a:rPr>
              <a:t>Figures choisies de ComPARe</a:t>
            </a:r>
            <a:br>
              <a:rPr lang="en-CA" sz="4400" dirty="0">
                <a:solidFill>
                  <a:srgbClr val="0063B3"/>
                </a:solidFill>
                <a:latin typeface="Bahnschrift" panose="020B0502040204020203" pitchFamily="34" charset="0"/>
              </a:rPr>
            </a:br>
            <a:r>
              <a:rPr lang="fr-FR" sz="3200" dirty="0">
                <a:solidFill>
                  <a:srgbClr val="0063B3"/>
                </a:solidFill>
                <a:latin typeface="Bahnschrift" panose="020B0502040204020203" pitchFamily="34" charset="0"/>
              </a:rPr>
              <a:t>Fardeau futur du cancer</a:t>
            </a:r>
            <a:endParaRPr lang="en-US" sz="4400" dirty="0">
              <a:solidFill>
                <a:srgbClr val="0063B3"/>
              </a:solidFill>
              <a:latin typeface="Bahnschrift" panose="020B0502040204020203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56AA66-6498-434D-8FBF-73CFE4FCBF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4907" y="4031112"/>
            <a:ext cx="9144000" cy="1655762"/>
          </a:xfrm>
        </p:spPr>
        <p:txBody>
          <a:bodyPr/>
          <a:lstStyle/>
          <a:p>
            <a:r>
              <a:rPr lang="en-CA" dirty="0">
                <a:latin typeface="Bahnschrift" panose="020B0502040204020203" pitchFamily="34" charset="0"/>
              </a:rPr>
              <a:t>Mai 2019</a:t>
            </a:r>
            <a:endParaRPr lang="en-US" dirty="0">
              <a:latin typeface="Bahnschrift" panose="020B0502040204020203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914FC83-E467-4512-BAC0-6299961F989E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445452" y="969216"/>
            <a:ext cx="11136948" cy="60593"/>
            <a:chOff x="968" y="1873"/>
            <a:chExt cx="10147" cy="43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B3E690B-531A-4FBA-9352-21555A56E8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8" y="1873"/>
              <a:ext cx="3384" cy="43"/>
            </a:xfrm>
            <a:prstGeom prst="rect">
              <a:avLst/>
            </a:prstGeom>
            <a:solidFill>
              <a:srgbClr val="FFD9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1400">
                <a:latin typeface="Bahnschrift" panose="020B0502040204020203" pitchFamily="34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C4BF07B-4C92-4A66-86D3-93090CF339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6" y="1873"/>
              <a:ext cx="3384" cy="43"/>
            </a:xfrm>
            <a:prstGeom prst="rect">
              <a:avLst/>
            </a:prstGeom>
            <a:solidFill>
              <a:srgbClr val="006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1400">
                <a:latin typeface="Bahnschrift" panose="020B0502040204020203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8B78373-C4F0-4CCE-B435-9D4B198BEF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30" y="1873"/>
              <a:ext cx="3385" cy="43"/>
            </a:xfrm>
            <a:prstGeom prst="rect">
              <a:avLst/>
            </a:prstGeom>
            <a:solidFill>
              <a:srgbClr val="EB2D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1400">
                <a:latin typeface="Bahnschrift" panose="020B0502040204020203" pitchFamily="34" charset="0"/>
              </a:endParaRP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E682A022-E1AE-4751-A523-9CA6B5F71B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452" y="279542"/>
            <a:ext cx="789702" cy="55165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1AECCFF-C325-4614-8238-DD66E75A55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729" y="177245"/>
            <a:ext cx="1565196" cy="775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455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20777" y="514609"/>
            <a:ext cx="6946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rgbClr val="0063B3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Cas de cancer évitables attribuables au comportement sédentaire chez les deux sexes</a:t>
            </a:r>
            <a:endParaRPr lang="en-US" sz="1400" dirty="0">
              <a:solidFill>
                <a:srgbClr val="0063B3"/>
              </a:solidFill>
              <a:latin typeface="Bahnschrif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57349" y="6320315"/>
            <a:ext cx="1014412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latin typeface="Bahnschrift" panose="020B0502040204020203" pitchFamily="34" charset="0"/>
              </a:rPr>
              <a:t>Figure de gauche : Projection des cas de cancer évitables annuels attribuables au comportement sédentaire suivant l’application de trois scénarios d’intervention;</a:t>
            </a:r>
          </a:p>
          <a:p>
            <a:r>
              <a:rPr lang="fr-FR" sz="1100" dirty="0">
                <a:latin typeface="Bahnschrift" panose="020B0502040204020203" pitchFamily="34" charset="0"/>
              </a:rPr>
              <a:t>Figure de droite : Projection des cas de cancer évitables cumulatifs attribuables au comportement sédentaire suivant l’application de trois scénarios d’intervention.</a:t>
            </a:r>
            <a:endParaRPr lang="en-US" sz="1100" dirty="0">
              <a:latin typeface="Bahnschrift" panose="020B0502040204020203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F8D2D50-6DF1-4897-A762-36C93558F7A0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445452" y="969216"/>
            <a:ext cx="11136948" cy="60593"/>
            <a:chOff x="968" y="1873"/>
            <a:chExt cx="10147" cy="4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954E0F2-FAE2-4788-90F3-FDD95C7DF2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8" y="1873"/>
              <a:ext cx="3384" cy="43"/>
            </a:xfrm>
            <a:prstGeom prst="rect">
              <a:avLst/>
            </a:prstGeom>
            <a:solidFill>
              <a:srgbClr val="FFD9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1400">
                <a:latin typeface="Bahnschrift" panose="020B0502040204020203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43C220C-C9C9-48B7-B2D2-640B741159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6" y="1873"/>
              <a:ext cx="3384" cy="43"/>
            </a:xfrm>
            <a:prstGeom prst="rect">
              <a:avLst/>
            </a:prstGeom>
            <a:solidFill>
              <a:srgbClr val="006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1400">
                <a:latin typeface="Bahnschrift" panose="020B0502040204020203" pitchFamily="34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14772FD-C303-40C6-8534-D4A58479AD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30" y="1873"/>
              <a:ext cx="3385" cy="43"/>
            </a:xfrm>
            <a:prstGeom prst="rect">
              <a:avLst/>
            </a:prstGeom>
            <a:solidFill>
              <a:srgbClr val="EB2D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1400">
                <a:latin typeface="Bahnschrift" panose="020B0502040204020203" pitchFamily="34" charset="0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9092410B-7EBC-4C7B-B1AE-E19D931647B7}"/>
              </a:ext>
            </a:extLst>
          </p:cNvPr>
          <p:cNvSpPr txBox="1"/>
          <p:nvPr/>
        </p:nvSpPr>
        <p:spPr>
          <a:xfrm>
            <a:off x="162241" y="6424250"/>
            <a:ext cx="12858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©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ComPARe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2019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081182"/>
            <a:ext cx="9270035" cy="445284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5451228"/>
            <a:ext cx="5981700" cy="85432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737A581-7DD2-49DE-A827-FF11940C379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452" y="279542"/>
            <a:ext cx="789702" cy="55165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4C71949-EAC6-4759-B1A4-0941C28608E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729" y="177245"/>
            <a:ext cx="1565196" cy="775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3720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19156" y="508320"/>
            <a:ext cx="78041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rgbClr val="0063B3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Cas de cancer évitables attribuables à la consommation insuffisante de fruits chez les deux sexes</a:t>
            </a:r>
            <a:endParaRPr lang="en-US" sz="1400" dirty="0">
              <a:solidFill>
                <a:srgbClr val="0063B3"/>
              </a:solidFill>
              <a:latin typeface="Bahnschrif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48114" y="6264498"/>
            <a:ext cx="1074388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dirty="0">
                <a:latin typeface="Bahnschrift" panose="020B0502040204020203" pitchFamily="34" charset="0"/>
              </a:rPr>
              <a:t>Figure de gauche : Projection des cas de cancer évitables annuels attribuables à la consommation insuffisante de fruits suivant l’application de quatre scénarios d’intervention;</a:t>
            </a:r>
          </a:p>
          <a:p>
            <a:r>
              <a:rPr lang="fr-FR" sz="1050" dirty="0">
                <a:latin typeface="Bahnschrift" panose="020B0502040204020203" pitchFamily="34" charset="0"/>
              </a:rPr>
              <a:t>Figure de droite : Projection des cas de cancer évitables cumulatifs attribuables à la consommation insuffisante de fruits suivant l’application de quatre scénarios d’intervention</a:t>
            </a:r>
            <a:r>
              <a:rPr lang="en-US" sz="1050" dirty="0">
                <a:latin typeface="Bahnschrift" panose="020B0502040204020203" pitchFamily="34" charset="0"/>
              </a:rPr>
              <a:t>.</a:t>
            </a:r>
            <a:endParaRPr lang="en-US" sz="1050" dirty="0">
              <a:latin typeface="Bahnschrift" panose="020B0502040204020203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3B3A9E1-5D70-4C21-853A-5C128209249D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445452" y="969216"/>
            <a:ext cx="11136948" cy="60593"/>
            <a:chOff x="968" y="1873"/>
            <a:chExt cx="10147" cy="43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C1FBA0E-0D78-42A6-878B-1C505DD4DE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8" y="1873"/>
              <a:ext cx="3384" cy="43"/>
            </a:xfrm>
            <a:prstGeom prst="rect">
              <a:avLst/>
            </a:prstGeom>
            <a:solidFill>
              <a:srgbClr val="FFD9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1400">
                <a:latin typeface="Bahnschrift" panose="020B0502040204020203" pitchFamily="34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4AFBE94-E46C-4474-8EBD-885DA5E301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6" y="1873"/>
              <a:ext cx="3384" cy="43"/>
            </a:xfrm>
            <a:prstGeom prst="rect">
              <a:avLst/>
            </a:prstGeom>
            <a:solidFill>
              <a:srgbClr val="006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1400">
                <a:latin typeface="Bahnschrift" panose="020B0502040204020203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4BA9A6C-58AF-4763-870A-3A493553D7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30" y="1873"/>
              <a:ext cx="3385" cy="43"/>
            </a:xfrm>
            <a:prstGeom prst="rect">
              <a:avLst/>
            </a:prstGeom>
            <a:solidFill>
              <a:srgbClr val="EB2D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1400">
                <a:latin typeface="Bahnschrift" panose="020B0502040204020203" pitchFamily="34" charset="0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C05D76AB-083B-461C-BE12-B7CD8EAC206F}"/>
              </a:ext>
            </a:extLst>
          </p:cNvPr>
          <p:cNvSpPr txBox="1"/>
          <p:nvPr/>
        </p:nvSpPr>
        <p:spPr>
          <a:xfrm>
            <a:off x="162241" y="6424250"/>
            <a:ext cx="12858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©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ComPARe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2019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8115" y="1073390"/>
            <a:ext cx="8448575" cy="406524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4707" y="5138638"/>
            <a:ext cx="5865443" cy="101949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91CDF42-AA28-42CE-9E45-4E982EF546F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452" y="279542"/>
            <a:ext cx="789702" cy="55165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827E69B-6A0E-4226-B8EC-E9AD86D0AC4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729" y="177245"/>
            <a:ext cx="1565196" cy="775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3969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14424" y="514609"/>
            <a:ext cx="80734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rgbClr val="0063B3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Cas de cancer évitables attribuables à la consommation insuffisante de légumes chez les deux sexes</a:t>
            </a:r>
            <a:endParaRPr lang="en-US" sz="1400" dirty="0">
              <a:solidFill>
                <a:srgbClr val="0063B3"/>
              </a:solidFill>
              <a:latin typeface="Bahnschrif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48116" y="6306402"/>
            <a:ext cx="1074388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dirty="0">
                <a:latin typeface="Bahnschrift" panose="020B0502040204020203" pitchFamily="34" charset="0"/>
              </a:rPr>
              <a:t>Figure de gauche : Projection des cas de cancer évitables annuels attribuables à la consommation insuffisante de légumes suivant l’application de quatre scénarios d’intervention;</a:t>
            </a:r>
          </a:p>
          <a:p>
            <a:r>
              <a:rPr lang="fr-FR" sz="1050" dirty="0">
                <a:latin typeface="Bahnschrift" panose="020B0502040204020203" pitchFamily="34" charset="0"/>
              </a:rPr>
              <a:t>Figure de droite : Projection des cas de cancer évitables cumulatifs attribuables à la consommation insuffisante de légumes suivant l’application de quatre scénarios d’intervention</a:t>
            </a:r>
            <a:r>
              <a:rPr lang="en-US" sz="1050" dirty="0">
                <a:latin typeface="Bahnschrift" panose="020B0502040204020203" pitchFamily="34" charset="0"/>
              </a:rPr>
              <a:t>.</a:t>
            </a:r>
            <a:endParaRPr lang="en-US" sz="1050" dirty="0">
              <a:latin typeface="Bahnschrift" panose="020B0502040204020203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D109B57-7BD4-45BF-BA16-2B1F62B54BF1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445452" y="969216"/>
            <a:ext cx="11136948" cy="60593"/>
            <a:chOff x="968" y="1873"/>
            <a:chExt cx="10147" cy="43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C2F8084-E5ED-4F82-8A2B-04CE01AB71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8" y="1873"/>
              <a:ext cx="3384" cy="43"/>
            </a:xfrm>
            <a:prstGeom prst="rect">
              <a:avLst/>
            </a:prstGeom>
            <a:solidFill>
              <a:srgbClr val="FFD9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1400">
                <a:latin typeface="Bahnschrift" panose="020B0502040204020203" pitchFamily="34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B96D4C0-7C7A-4BDD-A71F-B554C93814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6" y="1873"/>
              <a:ext cx="3384" cy="43"/>
            </a:xfrm>
            <a:prstGeom prst="rect">
              <a:avLst/>
            </a:prstGeom>
            <a:solidFill>
              <a:srgbClr val="006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1400">
                <a:latin typeface="Bahnschrift" panose="020B0502040204020203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BEFBE9A-C61D-41B7-9381-6AF4315790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30" y="1873"/>
              <a:ext cx="3385" cy="43"/>
            </a:xfrm>
            <a:prstGeom prst="rect">
              <a:avLst/>
            </a:prstGeom>
            <a:solidFill>
              <a:srgbClr val="EB2D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1400">
                <a:latin typeface="Bahnschrift" panose="020B0502040204020203" pitchFamily="34" charset="0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89A310F4-623D-4EE4-AFFB-16CE3F942D26}"/>
              </a:ext>
            </a:extLst>
          </p:cNvPr>
          <p:cNvSpPr txBox="1"/>
          <p:nvPr/>
        </p:nvSpPr>
        <p:spPr>
          <a:xfrm>
            <a:off x="162241" y="6424250"/>
            <a:ext cx="12858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©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ComPARe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2019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6808" y="1029809"/>
            <a:ext cx="9150668" cy="434254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8500" y="5372357"/>
            <a:ext cx="5762625" cy="89471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27D5F37-394B-4F75-92C1-3A9323F8740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452" y="279542"/>
            <a:ext cx="789702" cy="55165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C57773A-7EC4-4999-A026-1B596FE9B30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729" y="177245"/>
            <a:ext cx="1565196" cy="775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2353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29391" y="504164"/>
            <a:ext cx="74921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rgbClr val="0063B3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Cas de cancer évitables attribuables à la consommation de viande rouge chez les deux sexes</a:t>
            </a:r>
            <a:endParaRPr lang="en-US" sz="1400" dirty="0">
              <a:solidFill>
                <a:srgbClr val="0063B3"/>
              </a:solidFill>
              <a:latin typeface="Bahnschrif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19250" y="6250792"/>
            <a:ext cx="1057275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latin typeface="Bahnschrift" panose="020B0502040204020203" pitchFamily="34" charset="0"/>
              </a:rPr>
              <a:t>Figure de gauche : Projection des cas de cancer évitables annuels attribuables à la consommation de viande rouge suivant l’application de trois scénarios d’intervention;</a:t>
            </a:r>
          </a:p>
          <a:p>
            <a:r>
              <a:rPr lang="fr-FR" sz="1100" dirty="0">
                <a:latin typeface="Bahnschrift" panose="020B0502040204020203" pitchFamily="34" charset="0"/>
              </a:rPr>
              <a:t>Figure de droite : Projection des cas de cancer évitables cumulatifs attribuables à la consommation de viande rouge suivant l’application de trois scénarios d’intervention</a:t>
            </a:r>
            <a:r>
              <a:rPr lang="en-US" sz="1100" dirty="0">
                <a:latin typeface="Bahnschrift" panose="020B0502040204020203" pitchFamily="34" charset="0"/>
              </a:rPr>
              <a:t>.</a:t>
            </a:r>
            <a:endParaRPr lang="en-US" sz="1100" dirty="0">
              <a:latin typeface="Bahnschrift" panose="020B0502040204020203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EACCA5E-2044-4B69-A150-05397F94DF34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445452" y="969216"/>
            <a:ext cx="11136948" cy="60593"/>
            <a:chOff x="968" y="1873"/>
            <a:chExt cx="10147" cy="43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0BF036C-54A6-46EC-A2A8-01EBC9A70D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8" y="1873"/>
              <a:ext cx="3384" cy="43"/>
            </a:xfrm>
            <a:prstGeom prst="rect">
              <a:avLst/>
            </a:prstGeom>
            <a:solidFill>
              <a:srgbClr val="FFD9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1400">
                <a:latin typeface="Bahnschrift" panose="020B0502040204020203" pitchFamily="34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A1A3F26-9280-4090-8720-D8267DBBBE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6" y="1873"/>
              <a:ext cx="3384" cy="43"/>
            </a:xfrm>
            <a:prstGeom prst="rect">
              <a:avLst/>
            </a:prstGeom>
            <a:solidFill>
              <a:srgbClr val="006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1400">
                <a:latin typeface="Bahnschrift" panose="020B0502040204020203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378DD2B-A555-4C2D-B0B0-BB65C9F7CE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30" y="1873"/>
              <a:ext cx="3385" cy="43"/>
            </a:xfrm>
            <a:prstGeom prst="rect">
              <a:avLst/>
            </a:prstGeom>
            <a:solidFill>
              <a:srgbClr val="EB2D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1400">
                <a:latin typeface="Bahnschrift" panose="020B0502040204020203" pitchFamily="34" charset="0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B0215945-8ED8-4152-90BB-9F630248F5A2}"/>
              </a:ext>
            </a:extLst>
          </p:cNvPr>
          <p:cNvSpPr txBox="1"/>
          <p:nvPr/>
        </p:nvSpPr>
        <p:spPr>
          <a:xfrm>
            <a:off x="162241" y="6424250"/>
            <a:ext cx="12858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©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ComPARe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2019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500" y="1084397"/>
            <a:ext cx="8628348" cy="425725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8575" y="5396236"/>
            <a:ext cx="4886325" cy="74231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189FFEE-877F-49C0-A9C1-E71816520EB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452" y="279542"/>
            <a:ext cx="789702" cy="55165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5E22CE3-E0CA-40D9-9CAE-4F1A2D36FE0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729" y="177245"/>
            <a:ext cx="1565196" cy="775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8290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67166" y="6279696"/>
            <a:ext cx="1057243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dirty="0">
                <a:latin typeface="Bahnschrift" panose="020B0502040204020203" pitchFamily="34" charset="0"/>
              </a:rPr>
              <a:t>Figure de gauche : Projection des cas de cancer évitables annuels attribuables à la consommation de viande transformée suivant l’application de deux scénarios d’intervention;</a:t>
            </a:r>
          </a:p>
          <a:p>
            <a:r>
              <a:rPr lang="fr-FR" sz="1050" dirty="0">
                <a:latin typeface="Bahnschrift" panose="020B0502040204020203" pitchFamily="34" charset="0"/>
              </a:rPr>
              <a:t>Figure de droite : Projection des cas de cancer évitables cumulatifs attribuables à la consommation de viande transformée suivant l’application de deux scénarios d’intervention.</a:t>
            </a:r>
            <a:endParaRPr lang="en-US" sz="1050" dirty="0">
              <a:latin typeface="Bahnschrif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43045" y="514609"/>
            <a:ext cx="80344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rgbClr val="0063B3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Cas de cancer évitables attribuables à la consommation de viande transformée chez les deux sexes </a:t>
            </a:r>
            <a:endParaRPr lang="en-US" sz="1400" dirty="0">
              <a:solidFill>
                <a:srgbClr val="0063B3"/>
              </a:solidFill>
              <a:latin typeface="Bahnschrift" panose="020B0502040204020203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A2A5301-3FA2-4AB5-B2DB-87BE2FD5ECBA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445452" y="969216"/>
            <a:ext cx="11136948" cy="60593"/>
            <a:chOff x="968" y="1873"/>
            <a:chExt cx="10147" cy="4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EF665AB-C351-43D2-9112-4B4926AA1A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8" y="1873"/>
              <a:ext cx="3384" cy="43"/>
            </a:xfrm>
            <a:prstGeom prst="rect">
              <a:avLst/>
            </a:prstGeom>
            <a:solidFill>
              <a:srgbClr val="FFD9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1400">
                <a:latin typeface="Bahnschrift" panose="020B0502040204020203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28E18FC-1AC5-4328-99F9-425FA038C8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6" y="1873"/>
              <a:ext cx="3384" cy="43"/>
            </a:xfrm>
            <a:prstGeom prst="rect">
              <a:avLst/>
            </a:prstGeom>
            <a:solidFill>
              <a:srgbClr val="006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1400">
                <a:latin typeface="Bahnschrift" panose="020B0502040204020203" pitchFamily="34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BCC5088-9AF8-4CC6-AB53-AFE475C751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30" y="1873"/>
              <a:ext cx="3385" cy="43"/>
            </a:xfrm>
            <a:prstGeom prst="rect">
              <a:avLst/>
            </a:prstGeom>
            <a:solidFill>
              <a:srgbClr val="EB2D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1400">
                <a:latin typeface="Bahnschrift" panose="020B0502040204020203" pitchFamily="34" charset="0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ACAAC6EC-99C8-4261-AB95-17019A43E85F}"/>
              </a:ext>
            </a:extLst>
          </p:cNvPr>
          <p:cNvSpPr txBox="1"/>
          <p:nvPr/>
        </p:nvSpPr>
        <p:spPr>
          <a:xfrm>
            <a:off x="162241" y="6424250"/>
            <a:ext cx="12858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©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ComPARe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2019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097193"/>
            <a:ext cx="9232242" cy="438920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6125" y="5482875"/>
            <a:ext cx="6238876" cy="70509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D5383FD-2585-4453-9C3F-B637352694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452" y="279542"/>
            <a:ext cx="789702" cy="55165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B424A4A-4ECF-4CB5-A0BC-07154B292C2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729" y="177245"/>
            <a:ext cx="1565196" cy="775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9471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8527C-FE0E-4778-A2BB-2A4FA52086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89088"/>
            <a:ext cx="9144000" cy="2387600"/>
          </a:xfrm>
        </p:spPr>
        <p:txBody>
          <a:bodyPr>
            <a:normAutofit/>
          </a:bodyPr>
          <a:lstStyle/>
          <a:p>
            <a:r>
              <a:rPr lang="fr-FR" sz="4400" dirty="0">
                <a:solidFill>
                  <a:srgbClr val="0063B3"/>
                </a:solidFill>
                <a:latin typeface="Bahnschrift" panose="020B0502040204020203" pitchFamily="34" charset="0"/>
              </a:rPr>
              <a:t>Facteurs de risque liés aux agents infectieux</a:t>
            </a:r>
            <a:endParaRPr lang="en-US" sz="4400" dirty="0">
              <a:solidFill>
                <a:srgbClr val="0063B3"/>
              </a:solidFill>
              <a:latin typeface="Bahnschrift" panose="020B0502040204020203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914FC83-E467-4512-BAC0-6299961F989E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445452" y="969216"/>
            <a:ext cx="11136948" cy="60593"/>
            <a:chOff x="968" y="1873"/>
            <a:chExt cx="10147" cy="43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B3E690B-531A-4FBA-9352-21555A56E8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8" y="1873"/>
              <a:ext cx="3384" cy="43"/>
            </a:xfrm>
            <a:prstGeom prst="rect">
              <a:avLst/>
            </a:prstGeom>
            <a:solidFill>
              <a:srgbClr val="FFD9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1400">
                <a:latin typeface="Bahnschrift" panose="020B0502040204020203" pitchFamily="34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C4BF07B-4C92-4A66-86D3-93090CF339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6" y="1873"/>
              <a:ext cx="3384" cy="43"/>
            </a:xfrm>
            <a:prstGeom prst="rect">
              <a:avLst/>
            </a:prstGeom>
            <a:solidFill>
              <a:srgbClr val="006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1400">
                <a:latin typeface="Bahnschrift" panose="020B0502040204020203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8B78373-C4F0-4CCE-B435-9D4B198BEF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30" y="1873"/>
              <a:ext cx="3385" cy="43"/>
            </a:xfrm>
            <a:prstGeom prst="rect">
              <a:avLst/>
            </a:prstGeom>
            <a:solidFill>
              <a:srgbClr val="EB2D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1400">
                <a:latin typeface="Bahnschrift" panose="020B0502040204020203" pitchFamily="34" charset="0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0F8C4328-A779-4AA4-AE72-BB14CF2269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452" y="279542"/>
            <a:ext cx="789702" cy="55165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08ACA88-ECAD-402D-BE36-43C394DA049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729" y="177245"/>
            <a:ext cx="1565196" cy="775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4176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06614" y="514609"/>
            <a:ext cx="62442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rgbClr val="0063B3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Cas de cancer évitables attribuables à l’infection au VHB chez les deux sexes </a:t>
            </a:r>
            <a:endParaRPr lang="en-US" sz="1400" dirty="0">
              <a:solidFill>
                <a:srgbClr val="0063B3"/>
              </a:solidFill>
              <a:latin typeface="Bahnschrif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92789" y="6273147"/>
            <a:ext cx="1001544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latin typeface="Bahnschrift" panose="020B0502040204020203" pitchFamily="34" charset="0"/>
              </a:rPr>
              <a:t>Figure de gauche : Projection des cas de cancer évitables annuels attribuables à l’infection au VHB suivant l’application de trois scénarios d’intervention </a:t>
            </a:r>
          </a:p>
          <a:p>
            <a:r>
              <a:rPr lang="fr-FR" sz="1100" dirty="0">
                <a:latin typeface="Bahnschrift" panose="020B0502040204020203" pitchFamily="34" charset="0"/>
              </a:rPr>
              <a:t>Figure de droite : Projection des cas de cancer évitables cumulatifs attribuables à l’infection au VHB suivant l’application de trois scénarios d’intervention</a:t>
            </a:r>
            <a:r>
              <a:rPr lang="en-US" sz="1100" dirty="0">
                <a:latin typeface="Bahnschrift" panose="020B0502040204020203" pitchFamily="34" charset="0"/>
              </a:rPr>
              <a:t>.</a:t>
            </a:r>
            <a:endParaRPr lang="en-US" sz="1100" dirty="0">
              <a:latin typeface="Bahnschrift" panose="020B0502040204020203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33D349D-12A9-476A-BA7C-2B902E93343A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445452" y="969216"/>
            <a:ext cx="11136948" cy="60593"/>
            <a:chOff x="968" y="1873"/>
            <a:chExt cx="10147" cy="43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38BB42D-22D0-418E-9D6E-1970DCA763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8" y="1873"/>
              <a:ext cx="3384" cy="43"/>
            </a:xfrm>
            <a:prstGeom prst="rect">
              <a:avLst/>
            </a:prstGeom>
            <a:solidFill>
              <a:srgbClr val="FFD9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1400">
                <a:latin typeface="Bahnschrift" panose="020B0502040204020203" pitchFamily="34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6326040-2E7C-4289-806C-254F1930BD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6" y="1873"/>
              <a:ext cx="3384" cy="43"/>
            </a:xfrm>
            <a:prstGeom prst="rect">
              <a:avLst/>
            </a:prstGeom>
            <a:solidFill>
              <a:srgbClr val="006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1400">
                <a:latin typeface="Bahnschrift" panose="020B0502040204020203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F788897-5FB2-45DF-935B-AC960ADBDB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30" y="1873"/>
              <a:ext cx="3385" cy="43"/>
            </a:xfrm>
            <a:prstGeom prst="rect">
              <a:avLst/>
            </a:prstGeom>
            <a:solidFill>
              <a:srgbClr val="EB2D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1400">
                <a:latin typeface="Bahnschrift" panose="020B0502040204020203" pitchFamily="34" charset="0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DADF1DCC-8712-427B-9537-37AA9314B068}"/>
              </a:ext>
            </a:extLst>
          </p:cNvPr>
          <p:cNvSpPr txBox="1"/>
          <p:nvPr/>
        </p:nvSpPr>
        <p:spPr>
          <a:xfrm>
            <a:off x="162241" y="6424250"/>
            <a:ext cx="12858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©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ComPARe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2019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5241" y="1029809"/>
            <a:ext cx="8867459" cy="430050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8235" y="5330316"/>
            <a:ext cx="5787150" cy="91505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736E55C-CAE3-4881-8189-D608068132C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452" y="279542"/>
            <a:ext cx="789702" cy="55165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FADE230-7392-42E4-9D34-D709381C4E2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729" y="177245"/>
            <a:ext cx="1565196" cy="775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5355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6144" y="5286375"/>
            <a:ext cx="5573962" cy="88968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09019" y="504923"/>
            <a:ext cx="62522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rgbClr val="0063B3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Cas de cancer évitables attribuables à l’infection au VHC chez les deux sexes </a:t>
            </a:r>
            <a:endParaRPr lang="en-US" sz="1400" dirty="0">
              <a:solidFill>
                <a:srgbClr val="0063B3"/>
              </a:solidFill>
              <a:latin typeface="Bahnschrif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51329" y="6273147"/>
            <a:ext cx="1025484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latin typeface="Bahnschrift" panose="020B0502040204020203" pitchFamily="34" charset="0"/>
              </a:rPr>
              <a:t>Figure de gauche : Projection des cas de cancer évitables annuels attribuables à l’infection au VHC suivant l’application de trois scénarios d’intervention </a:t>
            </a:r>
          </a:p>
          <a:p>
            <a:r>
              <a:rPr lang="fr-FR" sz="1100" dirty="0">
                <a:latin typeface="Bahnschrift" panose="020B0502040204020203" pitchFamily="34" charset="0"/>
              </a:rPr>
              <a:t>Figure de droite : Projection des cas de cancer évitables cumulatifs attribuables à l’infection au VHC suivant l’application de trois scénarios d’intervention</a:t>
            </a:r>
            <a:r>
              <a:rPr lang="en-US" sz="1100" dirty="0">
                <a:latin typeface="Bahnschrift" panose="020B0502040204020203" pitchFamily="34" charset="0"/>
              </a:rPr>
              <a:t>.</a:t>
            </a:r>
            <a:endParaRPr lang="en-US" sz="1100" dirty="0">
              <a:latin typeface="Bahnschrift" panose="020B0502040204020203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6A4FFCA-8E7C-4659-AEDC-57C35C8B75C6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445452" y="969216"/>
            <a:ext cx="11136948" cy="60593"/>
            <a:chOff x="968" y="1873"/>
            <a:chExt cx="10147" cy="4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9C40BB7-0B42-4F8C-A80F-CBD01D5C74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8" y="1873"/>
              <a:ext cx="3384" cy="43"/>
            </a:xfrm>
            <a:prstGeom prst="rect">
              <a:avLst/>
            </a:prstGeom>
            <a:solidFill>
              <a:srgbClr val="FFD9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3F0FECC-B50C-4CCE-85FE-DEC5F5E104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6" y="1873"/>
              <a:ext cx="3384" cy="43"/>
            </a:xfrm>
            <a:prstGeom prst="rect">
              <a:avLst/>
            </a:prstGeom>
            <a:solidFill>
              <a:srgbClr val="006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C6B8C28-215D-4AEA-A301-CF8905EEAA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30" y="1873"/>
              <a:ext cx="3385" cy="43"/>
            </a:xfrm>
            <a:prstGeom prst="rect">
              <a:avLst/>
            </a:prstGeom>
            <a:solidFill>
              <a:srgbClr val="EB2D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A6552AA0-45FF-4445-9040-0983529F5BBC}"/>
              </a:ext>
            </a:extLst>
          </p:cNvPr>
          <p:cNvSpPr txBox="1"/>
          <p:nvPr/>
        </p:nvSpPr>
        <p:spPr>
          <a:xfrm>
            <a:off x="162241" y="6424250"/>
            <a:ext cx="12858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©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ComPARe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2019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3773" y="1102943"/>
            <a:ext cx="8592702" cy="418343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F9FB917-E6C6-445C-A1D0-D3AC11A7414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452" y="279542"/>
            <a:ext cx="789702" cy="55165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1369F8A-C394-4213-B757-0BA4C091E04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729" y="177245"/>
            <a:ext cx="1565196" cy="775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1724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09019" y="504923"/>
            <a:ext cx="62426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rgbClr val="0063B3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Cas de cancer évitables attribuables à l’infection au VPH chez les deux sexes </a:t>
            </a:r>
            <a:endParaRPr lang="en-US" sz="1400" dirty="0">
              <a:solidFill>
                <a:srgbClr val="0063B3"/>
              </a:solidFill>
              <a:latin typeface="Bahnschrif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51329" y="6273147"/>
            <a:ext cx="1025484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latin typeface="Bahnschrift" panose="020B0502040204020203" pitchFamily="34" charset="0"/>
              </a:rPr>
              <a:t>Figure de gauche : Projection des cas de cancer évitables annuels attribuables à l’infection au VPH suivant l’application de trois scénarios d’intervention;</a:t>
            </a:r>
          </a:p>
          <a:p>
            <a:r>
              <a:rPr lang="fr-FR" sz="1100" dirty="0">
                <a:latin typeface="Bahnschrift" panose="020B0502040204020203" pitchFamily="34" charset="0"/>
              </a:rPr>
              <a:t>Figure de droite : Projection des cas de cancer évitables cumulatifs attribuables à l’infection au VPH suivant l’application de trois scénarios d’intervention</a:t>
            </a:r>
            <a:r>
              <a:rPr lang="en-US" sz="1100" dirty="0">
                <a:latin typeface="Bahnschrift" panose="020B0502040204020203" pitchFamily="34" charset="0"/>
              </a:rPr>
              <a:t>.</a:t>
            </a:r>
            <a:endParaRPr lang="en-US" sz="1100" dirty="0">
              <a:latin typeface="Bahnschrift" panose="020B0502040204020203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6A4FFCA-8E7C-4659-AEDC-57C35C8B75C6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445452" y="969216"/>
            <a:ext cx="11136948" cy="60593"/>
            <a:chOff x="968" y="1873"/>
            <a:chExt cx="10147" cy="4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9C40BB7-0B42-4F8C-A80F-CBD01D5C74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8" y="1873"/>
              <a:ext cx="3384" cy="43"/>
            </a:xfrm>
            <a:prstGeom prst="rect">
              <a:avLst/>
            </a:prstGeom>
            <a:solidFill>
              <a:srgbClr val="FFD9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3F0FECC-B50C-4CCE-85FE-DEC5F5E104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6" y="1873"/>
              <a:ext cx="3384" cy="43"/>
            </a:xfrm>
            <a:prstGeom prst="rect">
              <a:avLst/>
            </a:prstGeom>
            <a:solidFill>
              <a:srgbClr val="006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C6B8C28-215D-4AEA-A301-CF8905EEAA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30" y="1873"/>
              <a:ext cx="3385" cy="43"/>
            </a:xfrm>
            <a:prstGeom prst="rect">
              <a:avLst/>
            </a:prstGeom>
            <a:solidFill>
              <a:srgbClr val="EB2D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A6552AA0-45FF-4445-9040-0983529F5BBC}"/>
              </a:ext>
            </a:extLst>
          </p:cNvPr>
          <p:cNvSpPr txBox="1"/>
          <p:nvPr/>
        </p:nvSpPr>
        <p:spPr>
          <a:xfrm>
            <a:off x="162241" y="6424250"/>
            <a:ext cx="12858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©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ComPARe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2019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0466" y="1117637"/>
            <a:ext cx="9184989" cy="43365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5174" y="5454210"/>
            <a:ext cx="6756451" cy="73315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E5DC0B9-613E-4BB5-BC90-72246215C14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452" y="279542"/>
            <a:ext cx="789702" cy="55165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26CEFCB-2534-4E54-8157-E4D9BA9309E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729" y="177245"/>
            <a:ext cx="1565196" cy="775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341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9411" y="514609"/>
            <a:ext cx="64638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rgbClr val="0063B3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Cas de cancer évitables attribuables à l’infection à H. </a:t>
            </a:r>
            <a:r>
              <a:rPr lang="fr-FR" sz="1400" dirty="0" err="1">
                <a:solidFill>
                  <a:srgbClr val="0063B3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pylori</a:t>
            </a:r>
            <a:r>
              <a:rPr lang="fr-FR" sz="1400" dirty="0">
                <a:solidFill>
                  <a:srgbClr val="0063B3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 chez les deux sexes </a:t>
            </a:r>
            <a:endParaRPr lang="en-US" sz="1400" dirty="0">
              <a:solidFill>
                <a:srgbClr val="0063B3"/>
              </a:solidFill>
              <a:latin typeface="Bahnschrif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81150" y="6273147"/>
            <a:ext cx="1036728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latin typeface="Bahnschrift" panose="020B0502040204020203" pitchFamily="34" charset="0"/>
              </a:rPr>
              <a:t>Figure de gauche : Projection des cas de cancer évitables annuels attribuables à l’infection à H. </a:t>
            </a:r>
            <a:r>
              <a:rPr lang="fr-FR" sz="1100" dirty="0" err="1">
                <a:latin typeface="Bahnschrift" panose="020B0502040204020203" pitchFamily="34" charset="0"/>
              </a:rPr>
              <a:t>pylori</a:t>
            </a:r>
            <a:r>
              <a:rPr lang="fr-FR" sz="1100" dirty="0">
                <a:latin typeface="Bahnschrift" panose="020B0502040204020203" pitchFamily="34" charset="0"/>
              </a:rPr>
              <a:t> suivant l’application de trois scénarios d’intervention </a:t>
            </a:r>
          </a:p>
          <a:p>
            <a:r>
              <a:rPr lang="fr-FR" sz="1100" dirty="0">
                <a:latin typeface="Bahnschrift" panose="020B0502040204020203" pitchFamily="34" charset="0"/>
              </a:rPr>
              <a:t>Figure de droite : Projection des cas de cancer évitables cumulatifs attribuables à l’infection à H. </a:t>
            </a:r>
            <a:r>
              <a:rPr lang="fr-FR" sz="1100" dirty="0" err="1">
                <a:latin typeface="Bahnschrift" panose="020B0502040204020203" pitchFamily="34" charset="0"/>
              </a:rPr>
              <a:t>pylori</a:t>
            </a:r>
            <a:r>
              <a:rPr lang="fr-FR" sz="1100" dirty="0">
                <a:latin typeface="Bahnschrift" panose="020B0502040204020203" pitchFamily="34" charset="0"/>
              </a:rPr>
              <a:t> suivant l’application de trois scénarios d’intervention.</a:t>
            </a:r>
            <a:endParaRPr lang="en-US" sz="1100" dirty="0">
              <a:latin typeface="Bahnschrift" panose="020B0502040204020203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3BC7D12-33EE-42B8-BBBE-D667192B4EE2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445452" y="969216"/>
            <a:ext cx="11136948" cy="60593"/>
            <a:chOff x="968" y="1873"/>
            <a:chExt cx="10147" cy="43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39A83C8-FC40-4584-8F4A-C7A5BF3C82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8" y="1873"/>
              <a:ext cx="3384" cy="43"/>
            </a:xfrm>
            <a:prstGeom prst="rect">
              <a:avLst/>
            </a:prstGeom>
            <a:solidFill>
              <a:srgbClr val="FFD9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65F5A1E-C378-4FF0-928B-5E76740C5D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6" y="1873"/>
              <a:ext cx="3384" cy="43"/>
            </a:xfrm>
            <a:prstGeom prst="rect">
              <a:avLst/>
            </a:prstGeom>
            <a:solidFill>
              <a:srgbClr val="006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94B6D99-9884-4561-835B-5F3BBAD8D9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30" y="1873"/>
              <a:ext cx="3385" cy="43"/>
            </a:xfrm>
            <a:prstGeom prst="rect">
              <a:avLst/>
            </a:prstGeom>
            <a:solidFill>
              <a:srgbClr val="EB2D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0166F44B-4264-4A13-8EEF-F98D2A10F34F}"/>
              </a:ext>
            </a:extLst>
          </p:cNvPr>
          <p:cNvSpPr txBox="1"/>
          <p:nvPr/>
        </p:nvSpPr>
        <p:spPr>
          <a:xfrm>
            <a:off x="162241" y="6424250"/>
            <a:ext cx="12858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©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ComPARe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2019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0014" y="1029809"/>
            <a:ext cx="9220140" cy="440161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7099" y="5413358"/>
            <a:ext cx="5728707" cy="85978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0DD4D3D-4752-43B3-BE7F-3CE1F8374C5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452" y="279542"/>
            <a:ext cx="789702" cy="55165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2E15F99-8450-443A-892A-A272BD4DFB9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729" y="177245"/>
            <a:ext cx="1565196" cy="775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934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8527C-FE0E-4778-A2BB-2A4FA52086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33500" y="1589088"/>
            <a:ext cx="9753600" cy="2387600"/>
          </a:xfrm>
        </p:spPr>
        <p:txBody>
          <a:bodyPr>
            <a:normAutofit/>
          </a:bodyPr>
          <a:lstStyle/>
          <a:p>
            <a:r>
              <a:rPr lang="fr-FR" sz="4400" dirty="0">
                <a:solidFill>
                  <a:srgbClr val="0063B3"/>
                </a:solidFill>
                <a:latin typeface="Bahnschrift" panose="020B0502040204020203" pitchFamily="34" charset="0"/>
              </a:rPr>
              <a:t>Facteurs de risque liés au mode de vie</a:t>
            </a:r>
            <a:endParaRPr lang="en-US" sz="4400" dirty="0">
              <a:solidFill>
                <a:srgbClr val="0063B3"/>
              </a:solidFill>
              <a:latin typeface="Bahnschrift" panose="020B0502040204020203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914FC83-E467-4512-BAC0-6299961F989E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445452" y="969216"/>
            <a:ext cx="11136948" cy="60593"/>
            <a:chOff x="968" y="1873"/>
            <a:chExt cx="10147" cy="43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B3E690B-531A-4FBA-9352-21555A56E8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8" y="1873"/>
              <a:ext cx="3384" cy="43"/>
            </a:xfrm>
            <a:prstGeom prst="rect">
              <a:avLst/>
            </a:prstGeom>
            <a:solidFill>
              <a:srgbClr val="FFD9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1400">
                <a:latin typeface="Bahnschrift" panose="020B0502040204020203" pitchFamily="34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C4BF07B-4C92-4A66-86D3-93090CF339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6" y="1873"/>
              <a:ext cx="3384" cy="43"/>
            </a:xfrm>
            <a:prstGeom prst="rect">
              <a:avLst/>
            </a:prstGeom>
            <a:solidFill>
              <a:srgbClr val="006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1400">
                <a:latin typeface="Bahnschrift" panose="020B0502040204020203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8B78373-C4F0-4CCE-B435-9D4B198BEF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30" y="1873"/>
              <a:ext cx="3385" cy="43"/>
            </a:xfrm>
            <a:prstGeom prst="rect">
              <a:avLst/>
            </a:prstGeom>
            <a:solidFill>
              <a:srgbClr val="EB2D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1400">
                <a:latin typeface="Bahnschrift" panose="020B0502040204020203" pitchFamily="34" charset="0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185E98AD-BDAE-4170-A206-18C4612E07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452" y="279542"/>
            <a:ext cx="789702" cy="55165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4530EFF-DA63-45D0-8561-F2AA200EF0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729" y="177245"/>
            <a:ext cx="1565196" cy="775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5020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8527C-FE0E-4778-A2BB-2A4FA52086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89088"/>
            <a:ext cx="9144000" cy="2387600"/>
          </a:xfrm>
        </p:spPr>
        <p:txBody>
          <a:bodyPr>
            <a:normAutofit/>
          </a:bodyPr>
          <a:lstStyle/>
          <a:p>
            <a:r>
              <a:rPr lang="fr-FR" sz="4400" dirty="0">
                <a:solidFill>
                  <a:srgbClr val="0063B3"/>
                </a:solidFill>
                <a:latin typeface="Bahnschrift" panose="020B0502040204020203" pitchFamily="34" charset="0"/>
              </a:rPr>
              <a:t>Facteurs de risque liés à l’environnement</a:t>
            </a:r>
            <a:endParaRPr lang="en-US" sz="4400" dirty="0">
              <a:solidFill>
                <a:srgbClr val="0063B3"/>
              </a:solidFill>
              <a:latin typeface="Bahnschrift" panose="020B0502040204020203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914FC83-E467-4512-BAC0-6299961F989E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445452" y="969216"/>
            <a:ext cx="11136948" cy="60593"/>
            <a:chOff x="968" y="1873"/>
            <a:chExt cx="10147" cy="43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B3E690B-531A-4FBA-9352-21555A56E8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8" y="1873"/>
              <a:ext cx="3384" cy="43"/>
            </a:xfrm>
            <a:prstGeom prst="rect">
              <a:avLst/>
            </a:prstGeom>
            <a:solidFill>
              <a:srgbClr val="FFD9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1400">
                <a:latin typeface="Bahnschrift" panose="020B0502040204020203" pitchFamily="34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C4BF07B-4C92-4A66-86D3-93090CF339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6" y="1873"/>
              <a:ext cx="3384" cy="43"/>
            </a:xfrm>
            <a:prstGeom prst="rect">
              <a:avLst/>
            </a:prstGeom>
            <a:solidFill>
              <a:srgbClr val="006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1400">
                <a:latin typeface="Bahnschrift" panose="020B0502040204020203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8B78373-C4F0-4CCE-B435-9D4B198BEF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30" y="1873"/>
              <a:ext cx="3385" cy="43"/>
            </a:xfrm>
            <a:prstGeom prst="rect">
              <a:avLst/>
            </a:prstGeom>
            <a:solidFill>
              <a:srgbClr val="EB2D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1400">
                <a:latin typeface="Bahnschrift" panose="020B0502040204020203" pitchFamily="34" charset="0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95A6EC63-0C84-4A60-8E8B-879ACAC7CD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452" y="279542"/>
            <a:ext cx="789702" cy="55165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90DC17A-6E05-4110-B7B2-77A9A147A83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729" y="177245"/>
            <a:ext cx="1565196" cy="775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2745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9411" y="514609"/>
            <a:ext cx="70449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rgbClr val="0063B3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Cas de cancer évitables attribuables au radon en milieu résidentiel chez les deux sexes </a:t>
            </a:r>
            <a:endParaRPr lang="en-US" sz="1400" dirty="0">
              <a:solidFill>
                <a:srgbClr val="0063B3"/>
              </a:solidFill>
              <a:latin typeface="Bahnschrif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81150" y="6273147"/>
            <a:ext cx="1036728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latin typeface="Bahnschrift" panose="020B0502040204020203" pitchFamily="34" charset="0"/>
              </a:rPr>
              <a:t>Figure de gauche : Projection des cas de cancer évitables annuels attribuables au radon en milieu résidentiel suivant l’application de deux scénarios d’intervention </a:t>
            </a:r>
          </a:p>
          <a:p>
            <a:r>
              <a:rPr lang="fr-FR" sz="1100" dirty="0">
                <a:latin typeface="Bahnschrift" panose="020B0502040204020203" pitchFamily="34" charset="0"/>
              </a:rPr>
              <a:t>Figure de droite : Projection des cas de cancer évitables cumulatifs attribuables au radon en milieu résidentiel suivant l’application de deux scénarios d’intervention</a:t>
            </a:r>
            <a:r>
              <a:rPr lang="en-US" sz="1100" dirty="0">
                <a:latin typeface="Bahnschrift" panose="020B0502040204020203" pitchFamily="34" charset="0"/>
              </a:rPr>
              <a:t>.</a:t>
            </a:r>
            <a:endParaRPr lang="en-US" sz="1100" dirty="0">
              <a:latin typeface="Bahnschrift" panose="020B0502040204020203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3BC7D12-33EE-42B8-BBBE-D667192B4EE2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445452" y="969216"/>
            <a:ext cx="11136948" cy="60593"/>
            <a:chOff x="968" y="1873"/>
            <a:chExt cx="10147" cy="43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39A83C8-FC40-4584-8F4A-C7A5BF3C82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8" y="1873"/>
              <a:ext cx="3384" cy="43"/>
            </a:xfrm>
            <a:prstGeom prst="rect">
              <a:avLst/>
            </a:prstGeom>
            <a:solidFill>
              <a:srgbClr val="FFD9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65F5A1E-C378-4FF0-928B-5E76740C5D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6" y="1873"/>
              <a:ext cx="3384" cy="43"/>
            </a:xfrm>
            <a:prstGeom prst="rect">
              <a:avLst/>
            </a:prstGeom>
            <a:solidFill>
              <a:srgbClr val="006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94B6D99-9884-4561-835B-5F3BBAD8D9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30" y="1873"/>
              <a:ext cx="3385" cy="43"/>
            </a:xfrm>
            <a:prstGeom prst="rect">
              <a:avLst/>
            </a:prstGeom>
            <a:solidFill>
              <a:srgbClr val="EB2D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0166F44B-4264-4A13-8EEF-F98D2A10F34F}"/>
              </a:ext>
            </a:extLst>
          </p:cNvPr>
          <p:cNvSpPr txBox="1"/>
          <p:nvPr/>
        </p:nvSpPr>
        <p:spPr>
          <a:xfrm>
            <a:off x="162241" y="6424250"/>
            <a:ext cx="12858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©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ComPARe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2019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4907" y="1029809"/>
            <a:ext cx="9277351" cy="444347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AA14D06-EBD3-49B2-9A51-5575085DC3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452" y="279542"/>
            <a:ext cx="789702" cy="55165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8C36A1C-BB7E-4E9A-AA70-42AD6B68A66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729" y="177245"/>
            <a:ext cx="1565196" cy="7754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5452" y="5463322"/>
            <a:ext cx="11502980" cy="668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7689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9411" y="514609"/>
            <a:ext cx="75025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rgbClr val="0063B3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Cas de cancer évitables attribuables à la pollution atmosphérique </a:t>
            </a:r>
            <a:r>
              <a:rPr lang="en-US" sz="1400" dirty="0">
                <a:solidFill>
                  <a:srgbClr val="0063B3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(PM</a:t>
            </a:r>
            <a:r>
              <a:rPr lang="en-US" sz="1400" baseline="-25000" dirty="0">
                <a:solidFill>
                  <a:srgbClr val="0063B3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2,5</a:t>
            </a:r>
            <a:r>
              <a:rPr lang="en-US" sz="1400" dirty="0">
                <a:solidFill>
                  <a:srgbClr val="0063B3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) chez les </a:t>
            </a:r>
            <a:r>
              <a:rPr lang="en-US" sz="1400" dirty="0" err="1">
                <a:solidFill>
                  <a:srgbClr val="0063B3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deux</a:t>
            </a:r>
            <a:r>
              <a:rPr lang="en-US" sz="1400" dirty="0">
                <a:solidFill>
                  <a:srgbClr val="0063B3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 sexes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48116" y="6311247"/>
            <a:ext cx="107438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latin typeface="Bahnschrift" panose="020B0502040204020203" pitchFamily="34" charset="0"/>
              </a:rPr>
              <a:t>Figure de gauche : Projection des cas de cancer évitables annuels attribuables à la pollution atmosphérique (PM</a:t>
            </a:r>
            <a:r>
              <a:rPr lang="fr-FR" sz="1100" baseline="-25000" dirty="0">
                <a:latin typeface="Bahnschrift" panose="020B0502040204020203" pitchFamily="34" charset="0"/>
              </a:rPr>
              <a:t>2,5</a:t>
            </a:r>
            <a:r>
              <a:rPr lang="fr-FR" sz="1100" dirty="0">
                <a:latin typeface="Bahnschrift" panose="020B0502040204020203" pitchFamily="34" charset="0"/>
              </a:rPr>
              <a:t>) suivant l’application de deux scénarios d’intervention;</a:t>
            </a:r>
          </a:p>
          <a:p>
            <a:r>
              <a:rPr lang="fr-FR" sz="1100" dirty="0">
                <a:latin typeface="Bahnschrift" panose="020B0502040204020203" pitchFamily="34" charset="0"/>
              </a:rPr>
              <a:t>Figure de droite : Projection des cas de cancer évitables cumulatifs attribuables à la pollution atmosphérique (PM</a:t>
            </a:r>
            <a:r>
              <a:rPr lang="fr-FR" sz="1100" baseline="-25000" dirty="0">
                <a:latin typeface="Bahnschrift" panose="020B0502040204020203" pitchFamily="34" charset="0"/>
              </a:rPr>
              <a:t>2,5</a:t>
            </a:r>
            <a:r>
              <a:rPr lang="fr-FR" sz="1100" dirty="0">
                <a:latin typeface="Bahnschrift" panose="020B0502040204020203" pitchFamily="34" charset="0"/>
              </a:rPr>
              <a:t>) suivant l’application de deux scénarios d’intervention</a:t>
            </a:r>
            <a:r>
              <a:rPr lang="en-US" sz="1100" dirty="0">
                <a:latin typeface="Bahnschrift" panose="020B0502040204020203" pitchFamily="34" charset="0"/>
              </a:rPr>
              <a:t>.</a:t>
            </a:r>
            <a:endParaRPr lang="en-US" sz="1100" dirty="0">
              <a:latin typeface="Bahnschrift" panose="020B0502040204020203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3BC7D12-33EE-42B8-BBBE-D667192B4EE2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445452" y="969216"/>
            <a:ext cx="11136948" cy="60593"/>
            <a:chOff x="968" y="1873"/>
            <a:chExt cx="10147" cy="43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39A83C8-FC40-4584-8F4A-C7A5BF3C82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8" y="1873"/>
              <a:ext cx="3384" cy="43"/>
            </a:xfrm>
            <a:prstGeom prst="rect">
              <a:avLst/>
            </a:prstGeom>
            <a:solidFill>
              <a:srgbClr val="FFD9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65F5A1E-C378-4FF0-928B-5E76740C5D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6" y="1873"/>
              <a:ext cx="3384" cy="43"/>
            </a:xfrm>
            <a:prstGeom prst="rect">
              <a:avLst/>
            </a:prstGeom>
            <a:solidFill>
              <a:srgbClr val="006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94B6D99-9884-4561-835B-5F3BBAD8D9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30" y="1873"/>
              <a:ext cx="3385" cy="43"/>
            </a:xfrm>
            <a:prstGeom prst="rect">
              <a:avLst/>
            </a:prstGeom>
            <a:solidFill>
              <a:srgbClr val="EB2D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0166F44B-4264-4A13-8EEF-F98D2A10F34F}"/>
              </a:ext>
            </a:extLst>
          </p:cNvPr>
          <p:cNvSpPr txBox="1"/>
          <p:nvPr/>
        </p:nvSpPr>
        <p:spPr>
          <a:xfrm>
            <a:off x="162241" y="6424250"/>
            <a:ext cx="12858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©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ComPARe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2019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1150" y="1117187"/>
            <a:ext cx="9001125" cy="440832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9597" y="5587092"/>
            <a:ext cx="4508154" cy="68640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DA24C73-DAF9-4921-8224-4A0A5EE447A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452" y="279542"/>
            <a:ext cx="789702" cy="55165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F02E88C-E5E9-4829-8CC2-7BD1ED105A6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729" y="177245"/>
            <a:ext cx="1565196" cy="775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6189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59251" y="527370"/>
            <a:ext cx="58176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rgbClr val="0063B3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Cas de cancer évitables attribuables au tabagisme chez les deux sexes</a:t>
            </a:r>
            <a:endParaRPr lang="en-US" sz="1400" dirty="0">
              <a:solidFill>
                <a:srgbClr val="0063B3"/>
              </a:solidFill>
              <a:latin typeface="Bahnschrif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85975" y="6208807"/>
            <a:ext cx="101060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latin typeface="Bahnschrift" panose="020B0502040204020203" pitchFamily="34" charset="0"/>
              </a:rPr>
              <a:t>Figure de gauche : Projection des cas de cancer évitables annuels attribuables au tabagisme suivant l’application de quatre scénarios d’intervention;</a:t>
            </a:r>
            <a:r>
              <a:rPr lang="en-US" sz="1100" dirty="0">
                <a:latin typeface="Bahnschrift" panose="020B0502040204020203" pitchFamily="34" charset="0"/>
              </a:rPr>
              <a:t> </a:t>
            </a:r>
          </a:p>
          <a:p>
            <a:r>
              <a:rPr lang="fr-FR" sz="1100" dirty="0">
                <a:latin typeface="Bahnschrift" panose="020B0502040204020203" pitchFamily="34" charset="0"/>
              </a:rPr>
              <a:t>Figure de droite : Projection des cas de cancer évitables cumulatifs attribuables au tabagisme suivant l’application de quatre scénarios d’intervention</a:t>
            </a:r>
            <a:r>
              <a:rPr lang="en-US" sz="1100" dirty="0">
                <a:latin typeface="Bahnschrift" panose="020B0502040204020203" pitchFamily="34" charset="0"/>
              </a:rPr>
              <a:t>.</a:t>
            </a:r>
            <a:endParaRPr lang="en-US" sz="1100" dirty="0">
              <a:latin typeface="Bahnschrift" panose="020B0502040204020203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BDAD3DF-8955-4F77-8A5E-532633FD1B24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445452" y="969216"/>
            <a:ext cx="11136948" cy="60593"/>
            <a:chOff x="968" y="1873"/>
            <a:chExt cx="10147" cy="4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50E2383-F14F-4D4C-A5F4-22E8036473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8" y="1873"/>
              <a:ext cx="3384" cy="43"/>
            </a:xfrm>
            <a:prstGeom prst="rect">
              <a:avLst/>
            </a:prstGeom>
            <a:solidFill>
              <a:srgbClr val="FFD9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1400">
                <a:latin typeface="Bahnschrift" panose="020B0502040204020203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C3A84DA-3EEA-454E-8C8C-206F07B503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6" y="1873"/>
              <a:ext cx="3384" cy="43"/>
            </a:xfrm>
            <a:prstGeom prst="rect">
              <a:avLst/>
            </a:prstGeom>
            <a:solidFill>
              <a:srgbClr val="006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1400">
                <a:latin typeface="Bahnschrift" panose="020B0502040204020203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2306411-81F3-4653-8091-B7089D0297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30" y="1873"/>
              <a:ext cx="3385" cy="43"/>
            </a:xfrm>
            <a:prstGeom prst="rect">
              <a:avLst/>
            </a:prstGeom>
            <a:solidFill>
              <a:srgbClr val="EB2D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1400">
                <a:latin typeface="Bahnschrift" panose="020B0502040204020203" pitchFamily="34" charset="0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E0EDEC7F-82BE-4935-9D3A-783A0E850EDA}"/>
              </a:ext>
            </a:extLst>
          </p:cNvPr>
          <p:cNvSpPr txBox="1"/>
          <p:nvPr/>
        </p:nvSpPr>
        <p:spPr>
          <a:xfrm>
            <a:off x="162241" y="6424250"/>
            <a:ext cx="12858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©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ComPARe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2019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1647825" y="1077434"/>
            <a:ext cx="8946865" cy="5131373"/>
            <a:chOff x="1647825" y="1077434"/>
            <a:chExt cx="8946865" cy="513137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47825" y="1077434"/>
              <a:ext cx="8946865" cy="425292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67150" y="5315089"/>
              <a:ext cx="4962525" cy="893718"/>
            </a:xfrm>
            <a:prstGeom prst="rect">
              <a:avLst/>
            </a:prstGeom>
          </p:spPr>
        </p:pic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334910A5-17F5-40A7-9403-DA276EBD376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452" y="279542"/>
            <a:ext cx="789702" cy="55165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ECA69BE-8148-48E0-9EBF-8E5D3C2FAF9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729" y="177245"/>
            <a:ext cx="1565196" cy="775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974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18244" y="507550"/>
            <a:ext cx="63305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rgbClr val="0063B3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Cas de cancer évitables attribuables à la fumée secondaire chez les deux sexes</a:t>
            </a:r>
            <a:endParaRPr lang="en-US" sz="1400" dirty="0">
              <a:solidFill>
                <a:srgbClr val="0063B3"/>
              </a:solidFill>
              <a:latin typeface="Bahnschrif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81199" y="6194030"/>
            <a:ext cx="986245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latin typeface="Bahnschrift" panose="020B0502040204020203" pitchFamily="34" charset="0"/>
              </a:rPr>
              <a:t>Figure de gauche : Projection des cas de cancer évitables annuels attribuables à la fumée secondaire suivant l’application de trois scénarios d’intervention</a:t>
            </a:r>
            <a:r>
              <a:rPr lang="en-US" sz="1100" dirty="0">
                <a:latin typeface="Bahnschrift" panose="020B0502040204020203" pitchFamily="34" charset="0"/>
              </a:rPr>
              <a:t>; </a:t>
            </a:r>
          </a:p>
          <a:p>
            <a:r>
              <a:rPr lang="fr-FR" sz="1100" dirty="0">
                <a:latin typeface="Bahnschrift" panose="020B0502040204020203" pitchFamily="34" charset="0"/>
              </a:rPr>
              <a:t>Figure de droite : Projection des cas de cancer évitables cumulatifs attribuables à la fumée secondaire suivant l’application de trois scénarios d’intervention</a:t>
            </a:r>
            <a:r>
              <a:rPr lang="en-US" sz="1100" dirty="0">
                <a:latin typeface="Bahnschrift" panose="020B0502040204020203" pitchFamily="34" charset="0"/>
              </a:rPr>
              <a:t>.</a:t>
            </a:r>
            <a:endParaRPr lang="en-US" sz="1100" dirty="0">
              <a:latin typeface="Bahnschrift" panose="020B0502040204020203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C8C6F58-1D1E-4B3F-80CC-24BEA3BFD117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445452" y="969216"/>
            <a:ext cx="11136948" cy="60593"/>
            <a:chOff x="968" y="1873"/>
            <a:chExt cx="10147" cy="43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2E1B067-DAB8-452E-BD03-839FE07BA7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8" y="1873"/>
              <a:ext cx="3384" cy="43"/>
            </a:xfrm>
            <a:prstGeom prst="rect">
              <a:avLst/>
            </a:prstGeom>
            <a:solidFill>
              <a:srgbClr val="FFD9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1400">
                <a:latin typeface="Bahnschrift" panose="020B0502040204020203" pitchFamily="34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6DDE5F8-6575-439A-8461-449A9CC9F1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6" y="1873"/>
              <a:ext cx="3384" cy="43"/>
            </a:xfrm>
            <a:prstGeom prst="rect">
              <a:avLst/>
            </a:prstGeom>
            <a:solidFill>
              <a:srgbClr val="006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1400">
                <a:latin typeface="Bahnschrift" panose="020B0502040204020203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F19A105-5711-4B2C-A529-65A514215B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30" y="1873"/>
              <a:ext cx="3385" cy="43"/>
            </a:xfrm>
            <a:prstGeom prst="rect">
              <a:avLst/>
            </a:prstGeom>
            <a:solidFill>
              <a:srgbClr val="EB2D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1400">
                <a:latin typeface="Bahnschrift" panose="020B0502040204020203" pitchFamily="34" charset="0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71790C73-8CE0-4101-A33A-570400554B2A}"/>
              </a:ext>
            </a:extLst>
          </p:cNvPr>
          <p:cNvSpPr txBox="1"/>
          <p:nvPr/>
        </p:nvSpPr>
        <p:spPr>
          <a:xfrm>
            <a:off x="162241" y="6424250"/>
            <a:ext cx="12858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©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ComPARe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2019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849" y="1094679"/>
            <a:ext cx="9077325" cy="430774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945C1A8-E877-49C7-8FE8-F734C22514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452" y="279542"/>
            <a:ext cx="789702" cy="55165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0F8002D-0D51-41FF-8867-F28F2295E40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729" y="177245"/>
            <a:ext cx="1565196" cy="77547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7372" y="5402420"/>
            <a:ext cx="5305424" cy="767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8475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05124" y="500290"/>
            <a:ext cx="67722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rgbClr val="0063B3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Cas de cancer évitables attribuables à la consommation d’alcool chez les deux sexes</a:t>
            </a:r>
            <a:r>
              <a:rPr lang="en-US" sz="1400" dirty="0">
                <a:solidFill>
                  <a:srgbClr val="0063B3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33525" y="6239727"/>
            <a:ext cx="101773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latin typeface="Bahnschrift" panose="020B0502040204020203" pitchFamily="34" charset="0"/>
              </a:rPr>
              <a:t>Figure de gauche : Projection des cas de cancer évitables annuels attribuables à la consommation d’alcool suivant l’application de trois scénarios d’intervention;</a:t>
            </a:r>
          </a:p>
          <a:p>
            <a:r>
              <a:rPr lang="fr-FR" sz="1100" dirty="0">
                <a:latin typeface="Bahnschrift" panose="020B0502040204020203" pitchFamily="34" charset="0"/>
              </a:rPr>
              <a:t>Figure de droite : Projection des cas de cancer évitables cumulatifs attribuables à la consommation d’alcool suivant l’application de trois scénarios d’intervention</a:t>
            </a:r>
            <a:r>
              <a:rPr lang="en-US" sz="1100" dirty="0">
                <a:latin typeface="Bahnschrift" panose="020B0502040204020203" pitchFamily="34" charset="0"/>
              </a:rPr>
              <a:t>.</a:t>
            </a:r>
            <a:endParaRPr lang="en-US" sz="1100" dirty="0">
              <a:latin typeface="Bahnschrift" panose="020B0502040204020203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C6545EA-8B4D-4FFF-AE9E-C320207986B7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445452" y="969216"/>
            <a:ext cx="11136948" cy="60593"/>
            <a:chOff x="968" y="1873"/>
            <a:chExt cx="10147" cy="43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2EBEE8B-0D18-413D-A1B9-49231B84CD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8" y="1873"/>
              <a:ext cx="3384" cy="43"/>
            </a:xfrm>
            <a:prstGeom prst="rect">
              <a:avLst/>
            </a:prstGeom>
            <a:solidFill>
              <a:srgbClr val="FFD9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1400">
                <a:latin typeface="Bahnschrift" panose="020B0502040204020203" pitchFamily="34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BB31640-7588-47AA-B841-595FF3B770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6" y="1873"/>
              <a:ext cx="3384" cy="43"/>
            </a:xfrm>
            <a:prstGeom prst="rect">
              <a:avLst/>
            </a:prstGeom>
            <a:solidFill>
              <a:srgbClr val="006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1400">
                <a:latin typeface="Bahnschrift" panose="020B0502040204020203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F093736-8196-4F99-BF1F-5909CC291B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30" y="1873"/>
              <a:ext cx="3385" cy="43"/>
            </a:xfrm>
            <a:prstGeom prst="rect">
              <a:avLst/>
            </a:prstGeom>
            <a:solidFill>
              <a:srgbClr val="EB2D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1400">
                <a:latin typeface="Bahnschrift" panose="020B0502040204020203" pitchFamily="34" charset="0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E9C9460D-240B-4740-9B29-25E7782D8B83}"/>
              </a:ext>
            </a:extLst>
          </p:cNvPr>
          <p:cNvSpPr txBox="1"/>
          <p:nvPr/>
        </p:nvSpPr>
        <p:spPr>
          <a:xfrm>
            <a:off x="162241" y="6424250"/>
            <a:ext cx="12858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©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ComPARe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2019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9509" y="1104477"/>
            <a:ext cx="9017127" cy="426612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7673" y="5326527"/>
            <a:ext cx="3990975" cy="87155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56E5A77-FBFF-4593-B44C-4E9E8E684E6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452" y="279542"/>
            <a:ext cx="789702" cy="55165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F9C5E47-6DCE-4EBE-9D8F-11673DBCF3C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729" y="177245"/>
            <a:ext cx="1565196" cy="775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4571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73002" y="514609"/>
            <a:ext cx="94484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rgbClr val="0063B3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Cas de cancer évitables attribuables à l’excès de poids chez les deux sexes (indiquée par l’indice de masse corporelle)</a:t>
            </a:r>
            <a:endParaRPr lang="en-US" sz="1400" dirty="0">
              <a:solidFill>
                <a:srgbClr val="0063B3"/>
              </a:solidFill>
              <a:latin typeface="Bahnschrif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46684" y="6144477"/>
            <a:ext cx="102453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CA" sz="1100" dirty="0"/>
              <a:t>Figure de gauche : Projection des cas de cancer évitables annuels attribuables à la l’excès de poids (IMC) suivant l’application de trois scénarios d’intervention;</a:t>
            </a:r>
            <a:endParaRPr lang="en-US" sz="1100" dirty="0"/>
          </a:p>
          <a:p>
            <a:r>
              <a:rPr lang="fr-CA" sz="1100" dirty="0"/>
              <a:t>Figure de droite : Projection des cas de cancer évitables cumulatifs attribuables à l’excès de poids (IMC) suivant l’application de trois scénarios d’intervention.</a:t>
            </a:r>
            <a:endParaRPr lang="en-US" sz="1100" dirty="0">
              <a:latin typeface="Bahnschrift" panose="020B0502040204020203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E76CAB1-C848-4B32-95FF-675F288E9645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445452" y="969216"/>
            <a:ext cx="11136948" cy="60593"/>
            <a:chOff x="968" y="1873"/>
            <a:chExt cx="10147" cy="43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484A4FD-489B-4F26-BD84-B09D4DA6CA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8" y="1873"/>
              <a:ext cx="3384" cy="43"/>
            </a:xfrm>
            <a:prstGeom prst="rect">
              <a:avLst/>
            </a:prstGeom>
            <a:solidFill>
              <a:srgbClr val="FFD9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1400">
                <a:latin typeface="Bahnschrift" panose="020B0502040204020203" pitchFamily="34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D56EB44-A721-49E4-81CE-B9A6395B99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6" y="1873"/>
              <a:ext cx="3384" cy="43"/>
            </a:xfrm>
            <a:prstGeom prst="rect">
              <a:avLst/>
            </a:prstGeom>
            <a:solidFill>
              <a:srgbClr val="006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1400">
                <a:latin typeface="Bahnschrift" panose="020B0502040204020203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3EE1112-5621-4ABD-89B1-73C6D6E85F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30" y="1873"/>
              <a:ext cx="3385" cy="43"/>
            </a:xfrm>
            <a:prstGeom prst="rect">
              <a:avLst/>
            </a:prstGeom>
            <a:solidFill>
              <a:srgbClr val="EB2D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1400">
                <a:latin typeface="Bahnschrift" panose="020B0502040204020203" pitchFamily="34" charset="0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D4B93F7F-DC4B-41A2-B527-18DF894DFD81}"/>
              </a:ext>
            </a:extLst>
          </p:cNvPr>
          <p:cNvSpPr txBox="1"/>
          <p:nvPr/>
        </p:nvSpPr>
        <p:spPr>
          <a:xfrm>
            <a:off x="162241" y="6424250"/>
            <a:ext cx="12858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©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ComPARe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2019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5450" y="1169508"/>
            <a:ext cx="8700725" cy="413591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2850" y="5335589"/>
            <a:ext cx="5219700" cy="77872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1E958BD-2C53-47E3-95D0-A5DB3EC4A8F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452" y="279542"/>
            <a:ext cx="789702" cy="55165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4C9043C-1740-4F21-86F5-F8F775EDA2D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729" y="177245"/>
            <a:ext cx="1565196" cy="775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62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91477" y="514609"/>
            <a:ext cx="84417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rgbClr val="0063B3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Cas de cancer évitables attribuables à l’excès de poids chez les deux sexes (indiquée par le tour de taille)</a:t>
            </a:r>
            <a:endParaRPr lang="en-US" sz="1400" dirty="0">
              <a:solidFill>
                <a:srgbClr val="0063B3"/>
              </a:solidFill>
              <a:latin typeface="Bahnschrif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71625" y="6208013"/>
            <a:ext cx="1069657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latin typeface="Bahnschrift" panose="020B0502040204020203" pitchFamily="34" charset="0"/>
              </a:rPr>
              <a:t>Figure de gauche : Projection des cas de cancer évitables annuels attribuables à l’excès de poids (tour de taille) suivant l’application de trois scénarios d’intervention;</a:t>
            </a:r>
          </a:p>
          <a:p>
            <a:r>
              <a:rPr lang="fr-FR" sz="1100" dirty="0">
                <a:latin typeface="Bahnschrift" panose="020B0502040204020203" pitchFamily="34" charset="0"/>
              </a:rPr>
              <a:t>Figure de droite : Projection des cas de cancer évitables cumulatifs attribuables à l’excès de poids (tour de taille) suivant l’application de trois scénarios d’intervention.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A5062C8-60F9-420E-8727-A826297D669B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445452" y="969216"/>
            <a:ext cx="11136948" cy="60593"/>
            <a:chOff x="968" y="1873"/>
            <a:chExt cx="10147" cy="43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93D500A-6CFE-4274-BB87-42E701F3DE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8" y="1873"/>
              <a:ext cx="3384" cy="43"/>
            </a:xfrm>
            <a:prstGeom prst="rect">
              <a:avLst/>
            </a:prstGeom>
            <a:solidFill>
              <a:srgbClr val="FFD9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1400">
                <a:latin typeface="Bahnschrift" panose="020B0502040204020203" pitchFamily="34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882E1B7-0397-4AC2-9F7D-B64AC080E5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6" y="1873"/>
              <a:ext cx="3384" cy="43"/>
            </a:xfrm>
            <a:prstGeom prst="rect">
              <a:avLst/>
            </a:prstGeom>
            <a:solidFill>
              <a:srgbClr val="006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1400">
                <a:latin typeface="Bahnschrift" panose="020B0502040204020203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0D75C10-FB86-4CEB-8E12-D5622584F9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30" y="1873"/>
              <a:ext cx="3385" cy="43"/>
            </a:xfrm>
            <a:prstGeom prst="rect">
              <a:avLst/>
            </a:prstGeom>
            <a:solidFill>
              <a:srgbClr val="EB2D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1400">
                <a:latin typeface="Bahnschrift" panose="020B0502040204020203" pitchFamily="34" charset="0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6FD35ECA-0CA4-4305-8861-DF8917CCA544}"/>
              </a:ext>
            </a:extLst>
          </p:cNvPr>
          <p:cNvSpPr txBox="1"/>
          <p:nvPr/>
        </p:nvSpPr>
        <p:spPr>
          <a:xfrm>
            <a:off x="162241" y="6424250"/>
            <a:ext cx="12858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©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ComPARe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2019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8300" y="1176639"/>
            <a:ext cx="8562975" cy="40966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0" y="5345453"/>
            <a:ext cx="5248275" cy="79043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B11CE32-1B1A-4782-80E1-6CD986BE839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452" y="279542"/>
            <a:ext cx="789702" cy="55165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6C979AB-A7FE-46FF-B030-C62B0535E15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729" y="177245"/>
            <a:ext cx="1565196" cy="775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0729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55009" y="504923"/>
            <a:ext cx="90781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rgbClr val="0063B3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Cas de cancer évitables attribuables à l’excès de poids chez les deux sexes (indiquée par le rapport taille/hanche)</a:t>
            </a:r>
            <a:endParaRPr lang="en-US" sz="1400" dirty="0">
              <a:solidFill>
                <a:srgbClr val="0063B3"/>
              </a:solidFill>
              <a:latin typeface="Bahnschrif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48116" y="6290668"/>
            <a:ext cx="112391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dirty="0">
                <a:latin typeface="Bahnschrift" panose="020B0502040204020203" pitchFamily="34" charset="0"/>
              </a:rPr>
              <a:t>Figure de gauche : Projection des cas de cancer évitables annuels attribuables à l’excès de poids (rapport taille/hanche) suivant l’application de trois scénarios d’intervention;</a:t>
            </a:r>
          </a:p>
          <a:p>
            <a:r>
              <a:rPr lang="fr-FR" sz="1050" dirty="0">
                <a:latin typeface="Bahnschrift" panose="020B0502040204020203" pitchFamily="34" charset="0"/>
              </a:rPr>
              <a:t>Figure de droite : Projection des cas de cancer évitables cumulatifs attribuables à l’excès de poids (rapport taille/hanche) suivant l’application de trois scénarios d’intervention.</a:t>
            </a:r>
            <a:endParaRPr lang="en-US" sz="1050" dirty="0">
              <a:latin typeface="Bahnschrift" panose="020B0502040204020203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E16CDDD-3C42-4BCA-8D5D-3279AD688DC5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445452" y="969216"/>
            <a:ext cx="11136948" cy="60593"/>
            <a:chOff x="968" y="1873"/>
            <a:chExt cx="10147" cy="43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6AF506E-70BD-4E4D-AAD8-7CFE6EDAED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8" y="1873"/>
              <a:ext cx="3384" cy="43"/>
            </a:xfrm>
            <a:prstGeom prst="rect">
              <a:avLst/>
            </a:prstGeom>
            <a:solidFill>
              <a:srgbClr val="FFD9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1400">
                <a:latin typeface="Bahnschrift" panose="020B0502040204020203" pitchFamily="34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096F6DC-2BBB-4D63-94A6-BE249569F7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6" y="1873"/>
              <a:ext cx="3384" cy="43"/>
            </a:xfrm>
            <a:prstGeom prst="rect">
              <a:avLst/>
            </a:prstGeom>
            <a:solidFill>
              <a:srgbClr val="006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1400">
                <a:latin typeface="Bahnschrift" panose="020B0502040204020203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3D0BD63-AED2-4615-9409-A84AF5FB6B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30" y="1873"/>
              <a:ext cx="3385" cy="43"/>
            </a:xfrm>
            <a:prstGeom prst="rect">
              <a:avLst/>
            </a:prstGeom>
            <a:solidFill>
              <a:srgbClr val="EB2D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1400">
                <a:latin typeface="Bahnschrift" panose="020B0502040204020203" pitchFamily="34" charset="0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FDAABDCE-A992-4ECD-AF2C-099BDC5F019F}"/>
              </a:ext>
            </a:extLst>
          </p:cNvPr>
          <p:cNvSpPr txBox="1"/>
          <p:nvPr/>
        </p:nvSpPr>
        <p:spPr>
          <a:xfrm>
            <a:off x="162241" y="6424250"/>
            <a:ext cx="12858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©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ComPARe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2019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4450" y="1029809"/>
            <a:ext cx="8896350" cy="44022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8949" y="5432092"/>
            <a:ext cx="6076951" cy="80142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A3E8F0C-E0BD-436A-A98C-2AF46FA46E7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452" y="279542"/>
            <a:ext cx="789702" cy="55165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F8979CF-721E-4331-A3A6-B395D395DF3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729" y="177245"/>
            <a:ext cx="1565196" cy="775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252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43846" y="514609"/>
            <a:ext cx="63450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rgbClr val="0063B3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Cas de cancer évitables attribuables à l’inactivité physique chez les deux sexes</a:t>
            </a:r>
            <a:endParaRPr lang="en-US" sz="1400" dirty="0">
              <a:solidFill>
                <a:srgbClr val="0063B3"/>
              </a:solidFill>
              <a:latin typeface="Bahnschrif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66875" y="6180370"/>
            <a:ext cx="10363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latin typeface="Bahnschrift" panose="020B0502040204020203" pitchFamily="34" charset="0"/>
              </a:rPr>
              <a:t>Figure de gauche : Projection des cas de cancer évitables annuels attribuables à l’inactivité physique suivant l’application de trois scénarios d’intervention;</a:t>
            </a:r>
          </a:p>
          <a:p>
            <a:r>
              <a:rPr lang="fr-FR" sz="1100" dirty="0">
                <a:latin typeface="Bahnschrift" panose="020B0502040204020203" pitchFamily="34" charset="0"/>
              </a:rPr>
              <a:t>Figure de droite : Projection des cas de cancer évitables cumulatifs attribuables à l’inactivité physique suivant l’application de trois scénarios d’intervention</a:t>
            </a:r>
            <a:r>
              <a:rPr lang="en-US" sz="1100" dirty="0">
                <a:latin typeface="Bahnschrift" panose="020B0502040204020203" pitchFamily="34" charset="0"/>
              </a:rPr>
              <a:t>.</a:t>
            </a:r>
            <a:endParaRPr lang="en-US" sz="1100" dirty="0">
              <a:latin typeface="Bahnschrift" panose="020B0502040204020203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E27F42B-A73D-40D0-9134-83D87F7B2FF4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445452" y="969216"/>
            <a:ext cx="11136948" cy="60593"/>
            <a:chOff x="968" y="1873"/>
            <a:chExt cx="10147" cy="43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2ECD7B5-92EE-4CC7-A232-80BE39AB41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8" y="1873"/>
              <a:ext cx="3384" cy="43"/>
            </a:xfrm>
            <a:prstGeom prst="rect">
              <a:avLst/>
            </a:prstGeom>
            <a:solidFill>
              <a:srgbClr val="FFD9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1400">
                <a:latin typeface="Bahnschrift" panose="020B0502040204020203" pitchFamily="34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653DE5D-B3DE-418F-919B-2BABA0ACE5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6" y="1873"/>
              <a:ext cx="3384" cy="43"/>
            </a:xfrm>
            <a:prstGeom prst="rect">
              <a:avLst/>
            </a:prstGeom>
            <a:solidFill>
              <a:srgbClr val="006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1400">
                <a:latin typeface="Bahnschrift" panose="020B0502040204020203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480DD6D-CF19-4D5E-9DC6-FAEDF3CAEF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30" y="1873"/>
              <a:ext cx="3385" cy="43"/>
            </a:xfrm>
            <a:prstGeom prst="rect">
              <a:avLst/>
            </a:prstGeom>
            <a:solidFill>
              <a:srgbClr val="EB2D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1400">
                <a:latin typeface="Bahnschrift" panose="020B0502040204020203" pitchFamily="34" charset="0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35AA6E1D-5F7D-4FAF-82A8-6F5097DC4AA1}"/>
              </a:ext>
            </a:extLst>
          </p:cNvPr>
          <p:cNvSpPr txBox="1"/>
          <p:nvPr/>
        </p:nvSpPr>
        <p:spPr>
          <a:xfrm>
            <a:off x="162241" y="6424250"/>
            <a:ext cx="12858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©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ComPARe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2019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5636" y="1176639"/>
            <a:ext cx="8532512" cy="406211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BCB23A9-10D4-4931-9D82-5769691AA66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452" y="279542"/>
            <a:ext cx="789702" cy="55165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6CC47E6-1419-4D75-9ABE-ED0C006BBE4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729" y="177245"/>
            <a:ext cx="1565196" cy="77547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3846" y="5238750"/>
            <a:ext cx="5964515" cy="913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1592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497</TotalTime>
  <Words>1173</Words>
  <Application>Microsoft Office PowerPoint</Application>
  <PresentationFormat>Widescreen</PresentationFormat>
  <Paragraphs>77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Bahnschrift</vt:lpstr>
      <vt:lpstr>Calibri</vt:lpstr>
      <vt:lpstr>Calibri Light</vt:lpstr>
      <vt:lpstr>Office Theme</vt:lpstr>
      <vt:lpstr>Figures choisies de ComPARe Fardeau futur du cancer</vt:lpstr>
      <vt:lpstr>Facteurs de risque liés au mode de vie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Facteurs de risque liés aux agents infectieux</vt:lpstr>
      <vt:lpstr>PowerPoint Presentation</vt:lpstr>
      <vt:lpstr>PowerPoint Presentation</vt:lpstr>
      <vt:lpstr>PowerPoint Presentation</vt:lpstr>
      <vt:lpstr>PowerPoint Presentation</vt:lpstr>
      <vt:lpstr>Facteurs de risque liés à l’environnement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Yibing Ruan</dc:creator>
  <cp:lastModifiedBy>Apiramy Jeyapalan</cp:lastModifiedBy>
  <cp:revision>29</cp:revision>
  <cp:lastPrinted>2019-11-06T16:23:28Z</cp:lastPrinted>
  <dcterms:created xsi:type="dcterms:W3CDTF">2019-03-28T16:26:46Z</dcterms:created>
  <dcterms:modified xsi:type="dcterms:W3CDTF">2019-11-08T17:55:27Z</dcterms:modified>
</cp:coreProperties>
</file>