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4" r:id="rId16"/>
    <p:sldId id="268" r:id="rId17"/>
    <p:sldId id="271" r:id="rId18"/>
    <p:sldId id="277" r:id="rId19"/>
    <p:sldId id="270" r:id="rId20"/>
    <p:sldId id="278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CA8E-6619-4963-93FB-890A1EEB634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3B55-1194-4ACA-9134-76897FC4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1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CA8E-6619-4963-93FB-890A1EEB634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3B55-1194-4ACA-9134-76897FC4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02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CA8E-6619-4963-93FB-890A1EEB634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3B55-1194-4ACA-9134-76897FC4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3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CA8E-6619-4963-93FB-890A1EEB634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3B55-1194-4ACA-9134-76897FC4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30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CA8E-6619-4963-93FB-890A1EEB634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3B55-1194-4ACA-9134-76897FC4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5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CA8E-6619-4963-93FB-890A1EEB634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3B55-1194-4ACA-9134-76897FC4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07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CA8E-6619-4963-93FB-890A1EEB634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3B55-1194-4ACA-9134-76897FC4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7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CA8E-6619-4963-93FB-890A1EEB634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3B55-1194-4ACA-9134-76897FC4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2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CA8E-6619-4963-93FB-890A1EEB634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3B55-1194-4ACA-9134-76897FC4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5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CA8E-6619-4963-93FB-890A1EEB634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3B55-1194-4ACA-9134-76897FC4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6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CA8E-6619-4963-93FB-890A1EEB634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3B55-1194-4ACA-9134-76897FC4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7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6CA8E-6619-4963-93FB-890A1EEB634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A3B55-1194-4ACA-9134-76897FC4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9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527C-FE0E-4778-A2BB-2A4FA5208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120" y="1524542"/>
            <a:ext cx="9144000" cy="2387600"/>
          </a:xfrm>
        </p:spPr>
        <p:txBody>
          <a:bodyPr>
            <a:normAutofit/>
          </a:bodyPr>
          <a:lstStyle/>
          <a:p>
            <a:r>
              <a:rPr lang="en-CA" sz="4400" dirty="0">
                <a:solidFill>
                  <a:srgbClr val="0063B3"/>
                </a:solidFill>
                <a:latin typeface="Bahnschrift" panose="020B0502040204020203" pitchFamily="34" charset="0"/>
              </a:rPr>
              <a:t>Selected figures from </a:t>
            </a:r>
            <a:r>
              <a:rPr lang="en-CA" sz="4400" dirty="0" err="1">
                <a:solidFill>
                  <a:srgbClr val="0063B3"/>
                </a:solidFill>
                <a:latin typeface="Bahnschrift" panose="020B0502040204020203" pitchFamily="34" charset="0"/>
              </a:rPr>
              <a:t>ComPARe</a:t>
            </a:r>
            <a:br>
              <a:rPr lang="en-CA" sz="4400" dirty="0">
                <a:solidFill>
                  <a:srgbClr val="0063B3"/>
                </a:solidFill>
                <a:latin typeface="Bahnschrift" panose="020B0502040204020203" pitchFamily="34" charset="0"/>
              </a:rPr>
            </a:br>
            <a:r>
              <a:rPr lang="en-CA" sz="3200" dirty="0">
                <a:solidFill>
                  <a:srgbClr val="0063B3"/>
                </a:solidFill>
                <a:latin typeface="Bahnschrift" panose="020B0502040204020203" pitchFamily="34" charset="0"/>
              </a:rPr>
              <a:t>Future burden of cancer</a:t>
            </a:r>
            <a:endParaRPr lang="en-US" sz="4400" dirty="0">
              <a:solidFill>
                <a:srgbClr val="0063B3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56AA66-6498-434D-8FBF-73CFE4FCB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4907" y="4031112"/>
            <a:ext cx="9144000" cy="1655762"/>
          </a:xfrm>
        </p:spPr>
        <p:txBody>
          <a:bodyPr/>
          <a:lstStyle/>
          <a:p>
            <a:r>
              <a:rPr lang="en-CA" dirty="0">
                <a:latin typeface="Bahnschrift" panose="020B0502040204020203" pitchFamily="34" charset="0"/>
              </a:rPr>
              <a:t>May 2019</a:t>
            </a:r>
            <a:endParaRPr lang="en-US" dirty="0">
              <a:latin typeface="Bahnschrift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3CA68F-B1BA-4CD9-ABB4-7B475A7212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200467" y="369409"/>
            <a:ext cx="1101725" cy="40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914FC83-E467-4512-BAC0-6299961F989E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5452" y="969216"/>
            <a:ext cx="11136948" cy="60593"/>
            <a:chOff x="968" y="1873"/>
            <a:chExt cx="10147" cy="4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B3E690B-531A-4FBA-9352-21555A56E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873"/>
              <a:ext cx="3384" cy="43"/>
            </a:xfrm>
            <a:prstGeom prst="rect">
              <a:avLst/>
            </a:prstGeom>
            <a:solidFill>
              <a:srgbClr val="FFD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4BF07B-4C92-4A66-86D3-93090CF33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1873"/>
              <a:ext cx="3384" cy="43"/>
            </a:xfrm>
            <a:prstGeom prst="rect">
              <a:avLst/>
            </a:prstGeom>
            <a:solidFill>
              <a:srgbClr val="00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8B78373-C4F0-4CCE-B435-9D4B198BE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0" y="1873"/>
              <a:ext cx="3385" cy="43"/>
            </a:xfrm>
            <a:prstGeom prst="rect">
              <a:avLst/>
            </a:prstGeom>
            <a:solidFill>
              <a:srgbClr val="EB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</p:grpSp>
      <p:pic>
        <p:nvPicPr>
          <p:cNvPr id="9" name="Picture 8" descr="C:\Users\elizabeth.holmes\Dropbox\PARStudy\Logo\ComPARe.jpg">
            <a:extLst>
              <a:ext uri="{FF2B5EF4-FFF2-40B4-BE49-F238E27FC236}">
                <a16:creationId xmlns:a16="http://schemas.microsoft.com/office/drawing/2014/main" id="{99724112-5B53-4BF2-B221-2D20236FB3E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" y="282636"/>
            <a:ext cx="719455" cy="539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845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0777" y="514609"/>
            <a:ext cx="6239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Preventable cancer cases attributable to sedentary behaviours in both sexes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3100" y="6215540"/>
            <a:ext cx="9445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ahnschrift" panose="020B0502040204020203" pitchFamily="34" charset="0"/>
              </a:rPr>
              <a:t>Left panel: Projected annual preventable cancer cases attributable to </a:t>
            </a:r>
            <a:r>
              <a:rPr lang="en-US" sz="1100" dirty="0">
                <a:latin typeface="Bahnschrift" panose="020B0502040204020203" pitchFamily="34" charset="0"/>
                <a:cs typeface="Arial" panose="020B0604020202020204" pitchFamily="34" charset="0"/>
              </a:rPr>
              <a:t>sedentary behaviours </a:t>
            </a:r>
            <a:r>
              <a:rPr lang="en-US" sz="1100" dirty="0">
                <a:latin typeface="Bahnschrift" panose="020B0502040204020203" pitchFamily="34" charset="0"/>
              </a:rPr>
              <a:t>by applying three intervention scenarios; </a:t>
            </a:r>
          </a:p>
          <a:p>
            <a:r>
              <a:rPr lang="en-US" sz="1100" dirty="0">
                <a:latin typeface="Bahnschrift" panose="020B0502040204020203" pitchFamily="34" charset="0"/>
              </a:rPr>
              <a:t>Right panel: Projected cumulative preventable cancer cases attributable to </a:t>
            </a:r>
            <a:r>
              <a:rPr lang="en-US" sz="1100" dirty="0">
                <a:latin typeface="Bahnschrift" panose="020B0502040204020203" pitchFamily="34" charset="0"/>
                <a:cs typeface="Arial" panose="020B0604020202020204" pitchFamily="34" charset="0"/>
              </a:rPr>
              <a:t>sedentary behaviours</a:t>
            </a:r>
            <a:r>
              <a:rPr lang="en-US" sz="1100" dirty="0">
                <a:latin typeface="Bahnschrift" panose="020B0502040204020203" pitchFamily="34" charset="0"/>
              </a:rPr>
              <a:t> by applying three intervention scenarios.</a:t>
            </a:r>
            <a:endParaRPr lang="en-US" sz="1100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54287" y="1176639"/>
            <a:ext cx="9683426" cy="5038901"/>
            <a:chOff x="0" y="369332"/>
            <a:chExt cx="12192000" cy="672075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69332"/>
              <a:ext cx="12192000" cy="572057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20278" y="6089909"/>
              <a:ext cx="5784979" cy="100017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172AEA1-17D7-4798-BC5C-1748B49CC21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200467" y="369409"/>
            <a:ext cx="1101725" cy="40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F8D2D50-6DF1-4897-A762-36C93558F7A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5452" y="969216"/>
            <a:ext cx="11136948" cy="60593"/>
            <a:chOff x="968" y="1873"/>
            <a:chExt cx="10147" cy="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954E0F2-FAE2-4788-90F3-FDD95C7DF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873"/>
              <a:ext cx="3384" cy="43"/>
            </a:xfrm>
            <a:prstGeom prst="rect">
              <a:avLst/>
            </a:prstGeom>
            <a:solidFill>
              <a:srgbClr val="FFD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43C220C-C9C9-48B7-B2D2-640B74115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1873"/>
              <a:ext cx="3384" cy="43"/>
            </a:xfrm>
            <a:prstGeom prst="rect">
              <a:avLst/>
            </a:prstGeom>
            <a:solidFill>
              <a:srgbClr val="00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4772FD-C303-40C6-8534-D4A58479A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0" y="1873"/>
              <a:ext cx="3385" cy="43"/>
            </a:xfrm>
            <a:prstGeom prst="rect">
              <a:avLst/>
            </a:prstGeom>
            <a:solidFill>
              <a:srgbClr val="EB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</p:grpSp>
      <p:pic>
        <p:nvPicPr>
          <p:cNvPr id="13" name="Picture 12" descr="C:\Users\elizabeth.holmes\Dropbox\PARStudy\Logo\ComPARe.jpg">
            <a:extLst>
              <a:ext uri="{FF2B5EF4-FFF2-40B4-BE49-F238E27FC236}">
                <a16:creationId xmlns:a16="http://schemas.microsoft.com/office/drawing/2014/main" id="{A7BB3063-8C2C-49FE-998E-9D49FA3A1A2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" y="282636"/>
            <a:ext cx="719455" cy="5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092410B-7EBC-4C7B-B1AE-E19D931647B7}"/>
              </a:ext>
            </a:extLst>
          </p:cNvPr>
          <p:cNvSpPr txBox="1"/>
          <p:nvPr/>
        </p:nvSpPr>
        <p:spPr>
          <a:xfrm>
            <a:off x="162241" y="6424250"/>
            <a:ext cx="1285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ComPARe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530372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9156" y="508320"/>
            <a:ext cx="5767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Preventable cancer cases attributable to insufficient fruit in both sexes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3124" y="6144477"/>
            <a:ext cx="97976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ahnschrift" panose="020B0502040204020203" pitchFamily="34" charset="0"/>
              </a:rPr>
              <a:t>Left panel: Projected annual preventable cancer cases attributable to </a:t>
            </a:r>
            <a:r>
              <a:rPr lang="en-US" sz="1100" dirty="0">
                <a:latin typeface="Bahnschrift" panose="020B0502040204020203" pitchFamily="34" charset="0"/>
                <a:cs typeface="Arial" panose="020B0604020202020204" pitchFamily="34" charset="0"/>
              </a:rPr>
              <a:t>insufficient fruit </a:t>
            </a:r>
            <a:r>
              <a:rPr lang="en-US" sz="1100" dirty="0">
                <a:latin typeface="Bahnschrift" panose="020B0502040204020203" pitchFamily="34" charset="0"/>
              </a:rPr>
              <a:t>by applying four intervention scenarios; </a:t>
            </a:r>
          </a:p>
          <a:p>
            <a:r>
              <a:rPr lang="en-US" sz="1100" dirty="0">
                <a:latin typeface="Bahnschrift" panose="020B0502040204020203" pitchFamily="34" charset="0"/>
              </a:rPr>
              <a:t>Right panel: Projected cumulative preventable cancer cases attributable to </a:t>
            </a:r>
            <a:r>
              <a:rPr lang="en-US" sz="1100" dirty="0">
                <a:latin typeface="Bahnschrift" panose="020B0502040204020203" pitchFamily="34" charset="0"/>
                <a:cs typeface="Arial" panose="020B0604020202020204" pitchFamily="34" charset="0"/>
              </a:rPr>
              <a:t>insufficient fruit </a:t>
            </a:r>
            <a:r>
              <a:rPr lang="en-US" sz="1100" dirty="0">
                <a:latin typeface="Bahnschrift" panose="020B0502040204020203" pitchFamily="34" charset="0"/>
              </a:rPr>
              <a:t>by applying four intervention scenarios.</a:t>
            </a:r>
            <a:endParaRPr lang="en-US" sz="1100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43074" y="1176639"/>
            <a:ext cx="9120091" cy="4967838"/>
            <a:chOff x="0" y="559567"/>
            <a:chExt cx="12192000" cy="70622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59567"/>
              <a:ext cx="12192000" cy="573886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66930" y="6427036"/>
              <a:ext cx="5719665" cy="119476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5E774CA-6C68-4497-A168-56B6BBA2B48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200467" y="369409"/>
            <a:ext cx="1101725" cy="40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3B3A9E1-5D70-4C21-853A-5C128209249D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5452" y="969216"/>
            <a:ext cx="11136948" cy="60593"/>
            <a:chOff x="968" y="1873"/>
            <a:chExt cx="10147" cy="4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C1FBA0E-0D78-42A6-878B-1C505DD4D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873"/>
              <a:ext cx="3384" cy="43"/>
            </a:xfrm>
            <a:prstGeom prst="rect">
              <a:avLst/>
            </a:prstGeom>
            <a:solidFill>
              <a:srgbClr val="FFD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AFBE94-E46C-4474-8EBD-885DA5E30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1873"/>
              <a:ext cx="3384" cy="43"/>
            </a:xfrm>
            <a:prstGeom prst="rect">
              <a:avLst/>
            </a:prstGeom>
            <a:solidFill>
              <a:srgbClr val="00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4BA9A6C-58AF-4763-870A-3A493553D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0" y="1873"/>
              <a:ext cx="3385" cy="43"/>
            </a:xfrm>
            <a:prstGeom prst="rect">
              <a:avLst/>
            </a:prstGeom>
            <a:solidFill>
              <a:srgbClr val="EB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</p:grpSp>
      <p:pic>
        <p:nvPicPr>
          <p:cNvPr id="12" name="Picture 11" descr="C:\Users\elizabeth.holmes\Dropbox\PARStudy\Logo\ComPARe.jpg">
            <a:extLst>
              <a:ext uri="{FF2B5EF4-FFF2-40B4-BE49-F238E27FC236}">
                <a16:creationId xmlns:a16="http://schemas.microsoft.com/office/drawing/2014/main" id="{D246C706-61ED-42FA-954F-2699530A3EF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" y="282636"/>
            <a:ext cx="719455" cy="5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5D76AB-083B-461C-BE12-B7CD8EAC206F}"/>
              </a:ext>
            </a:extLst>
          </p:cNvPr>
          <p:cNvSpPr txBox="1"/>
          <p:nvPr/>
        </p:nvSpPr>
        <p:spPr>
          <a:xfrm>
            <a:off x="162241" y="6424250"/>
            <a:ext cx="1285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ComPARe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511396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4424" y="514609"/>
            <a:ext cx="6210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Preventable cancer cases attributable to insufficient vegetable in both sexes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4049" y="6144477"/>
            <a:ext cx="98336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ahnschrift" panose="020B0502040204020203" pitchFamily="34" charset="0"/>
              </a:rPr>
              <a:t>Left panel: Projected annual preventable cancer cases attributable to </a:t>
            </a:r>
            <a:r>
              <a:rPr lang="en-US" sz="1100" dirty="0">
                <a:latin typeface="Bahnschrift" panose="020B0502040204020203" pitchFamily="34" charset="0"/>
                <a:cs typeface="Arial" panose="020B0604020202020204" pitchFamily="34" charset="0"/>
              </a:rPr>
              <a:t>insufficient vegetable </a:t>
            </a:r>
            <a:r>
              <a:rPr lang="en-US" sz="1100" dirty="0">
                <a:latin typeface="Bahnschrift" panose="020B0502040204020203" pitchFamily="34" charset="0"/>
              </a:rPr>
              <a:t>by applying four intervention scenarios; </a:t>
            </a:r>
          </a:p>
          <a:p>
            <a:r>
              <a:rPr lang="en-US" sz="1100" dirty="0">
                <a:latin typeface="Bahnschrift" panose="020B0502040204020203" pitchFamily="34" charset="0"/>
              </a:rPr>
              <a:t>Right panel: Projected cumulative preventable cancer cases attributable to </a:t>
            </a:r>
            <a:r>
              <a:rPr lang="en-US" sz="1100" dirty="0">
                <a:latin typeface="Bahnschrift" panose="020B0502040204020203" pitchFamily="34" charset="0"/>
                <a:cs typeface="Arial" panose="020B0604020202020204" pitchFamily="34" charset="0"/>
              </a:rPr>
              <a:t>insufficient vegetable</a:t>
            </a:r>
            <a:r>
              <a:rPr lang="en-US" sz="1100" dirty="0">
                <a:latin typeface="Bahnschrift" panose="020B0502040204020203" pitchFamily="34" charset="0"/>
              </a:rPr>
              <a:t> by applying four intervention scenarios.</a:t>
            </a:r>
            <a:endParaRPr lang="en-US" sz="1100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38275" y="1176639"/>
            <a:ext cx="9067800" cy="4967838"/>
            <a:chOff x="0" y="301402"/>
            <a:chExt cx="12192000" cy="694547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01402"/>
              <a:ext cx="12192000" cy="573189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4294" y="6033301"/>
              <a:ext cx="5803641" cy="1213578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89D7AED-D63C-4CD3-9002-7C6BFA88DE6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200467" y="369409"/>
            <a:ext cx="1101725" cy="40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D109B57-7BD4-45BF-BA16-2B1F62B54BF1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5452" y="969216"/>
            <a:ext cx="11136948" cy="60593"/>
            <a:chOff x="968" y="1873"/>
            <a:chExt cx="10147" cy="4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C2F8084-E5ED-4F82-8A2B-04CE01AB7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873"/>
              <a:ext cx="3384" cy="43"/>
            </a:xfrm>
            <a:prstGeom prst="rect">
              <a:avLst/>
            </a:prstGeom>
            <a:solidFill>
              <a:srgbClr val="FFD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B96D4C0-7C7A-4BDD-A71F-B554C9381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1873"/>
              <a:ext cx="3384" cy="43"/>
            </a:xfrm>
            <a:prstGeom prst="rect">
              <a:avLst/>
            </a:prstGeom>
            <a:solidFill>
              <a:srgbClr val="00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BEFBE9A-C61D-41B7-9381-6AF431579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0" y="1873"/>
              <a:ext cx="3385" cy="43"/>
            </a:xfrm>
            <a:prstGeom prst="rect">
              <a:avLst/>
            </a:prstGeom>
            <a:solidFill>
              <a:srgbClr val="EB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</p:grpSp>
      <p:pic>
        <p:nvPicPr>
          <p:cNvPr id="12" name="Picture 11" descr="C:\Users\elizabeth.holmes\Dropbox\PARStudy\Logo\ComPARe.jpg">
            <a:extLst>
              <a:ext uri="{FF2B5EF4-FFF2-40B4-BE49-F238E27FC236}">
                <a16:creationId xmlns:a16="http://schemas.microsoft.com/office/drawing/2014/main" id="{293660E2-33A8-4C95-8487-233B1FCCB9E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" y="282636"/>
            <a:ext cx="719455" cy="5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A310F4-623D-4EE4-AFFB-16CE3F942D26}"/>
              </a:ext>
            </a:extLst>
          </p:cNvPr>
          <p:cNvSpPr txBox="1"/>
          <p:nvPr/>
        </p:nvSpPr>
        <p:spPr>
          <a:xfrm>
            <a:off x="162241" y="6424250"/>
            <a:ext cx="1285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ComPARe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973235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9391" y="504164"/>
            <a:ext cx="6285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Preventable cancer cases attributable to red meat consumption in both sexes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7874" y="6126967"/>
            <a:ext cx="98928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ahnschrift" panose="020B0502040204020203" pitchFamily="34" charset="0"/>
              </a:rPr>
              <a:t>Left panel: Projected annual preventable cancer cases attributable to </a:t>
            </a:r>
            <a:r>
              <a:rPr lang="en-US" sz="1100" dirty="0">
                <a:latin typeface="Bahnschrift" panose="020B0502040204020203" pitchFamily="34" charset="0"/>
                <a:cs typeface="Arial" panose="020B0604020202020204" pitchFamily="34" charset="0"/>
              </a:rPr>
              <a:t>red meat consumption </a:t>
            </a:r>
            <a:r>
              <a:rPr lang="en-US" sz="1100" dirty="0">
                <a:latin typeface="Bahnschrift" panose="020B0502040204020203" pitchFamily="34" charset="0"/>
              </a:rPr>
              <a:t>by applying three intervention scenarios; </a:t>
            </a:r>
          </a:p>
          <a:p>
            <a:r>
              <a:rPr lang="en-US" sz="1100" dirty="0">
                <a:latin typeface="Bahnschrift" panose="020B0502040204020203" pitchFamily="34" charset="0"/>
              </a:rPr>
              <a:t>Right panel: Projected cumulative preventable cancer cases attributable to </a:t>
            </a:r>
            <a:r>
              <a:rPr lang="en-US" sz="1100" dirty="0">
                <a:latin typeface="Bahnschrift" panose="020B0502040204020203" pitchFamily="34" charset="0"/>
                <a:cs typeface="Arial" panose="020B0604020202020204" pitchFamily="34" charset="0"/>
              </a:rPr>
              <a:t>red meat consumption</a:t>
            </a:r>
            <a:r>
              <a:rPr lang="en-US" sz="1100" dirty="0">
                <a:latin typeface="Bahnschrift" panose="020B0502040204020203" pitchFamily="34" charset="0"/>
              </a:rPr>
              <a:t> by applying three intervention scenarios.</a:t>
            </a:r>
            <a:endParaRPr lang="en-US" sz="1100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66875" y="1187083"/>
            <a:ext cx="8634120" cy="4939883"/>
            <a:chOff x="0" y="369332"/>
            <a:chExt cx="12192000" cy="667707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69332"/>
              <a:ext cx="12192000" cy="577003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2603" y="5981656"/>
              <a:ext cx="4439638" cy="1064755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C010D8F-1D39-4D60-94E3-FE212F22391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200467" y="369409"/>
            <a:ext cx="1101725" cy="40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EACCA5E-2044-4B69-A150-05397F94DF34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5452" y="969216"/>
            <a:ext cx="11136948" cy="60593"/>
            <a:chOff x="968" y="1873"/>
            <a:chExt cx="10147" cy="4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0BF036C-54A6-46EC-A2A8-01EBC9A70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873"/>
              <a:ext cx="3384" cy="43"/>
            </a:xfrm>
            <a:prstGeom prst="rect">
              <a:avLst/>
            </a:prstGeom>
            <a:solidFill>
              <a:srgbClr val="FFD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A1A3F26-9280-4090-8720-D8267DBBB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1873"/>
              <a:ext cx="3384" cy="43"/>
            </a:xfrm>
            <a:prstGeom prst="rect">
              <a:avLst/>
            </a:prstGeom>
            <a:solidFill>
              <a:srgbClr val="00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378DD2B-A555-4C2D-B0B0-BB65C9F7C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0" y="1873"/>
              <a:ext cx="3385" cy="43"/>
            </a:xfrm>
            <a:prstGeom prst="rect">
              <a:avLst/>
            </a:prstGeom>
            <a:solidFill>
              <a:srgbClr val="EB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</p:grpSp>
      <p:pic>
        <p:nvPicPr>
          <p:cNvPr id="12" name="Picture 11" descr="C:\Users\elizabeth.holmes\Dropbox\PARStudy\Logo\ComPARe.jpg">
            <a:extLst>
              <a:ext uri="{FF2B5EF4-FFF2-40B4-BE49-F238E27FC236}">
                <a16:creationId xmlns:a16="http://schemas.microsoft.com/office/drawing/2014/main" id="{C3B597F9-0B6D-4055-B6B0-1C2101998C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" y="282636"/>
            <a:ext cx="719455" cy="5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0215945-8ED8-4152-90BB-9F630248F5A2}"/>
              </a:ext>
            </a:extLst>
          </p:cNvPr>
          <p:cNvSpPr txBox="1"/>
          <p:nvPr/>
        </p:nvSpPr>
        <p:spPr>
          <a:xfrm>
            <a:off x="162241" y="6424250"/>
            <a:ext cx="1285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ComPARe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327829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62259" y="6184446"/>
            <a:ext cx="97296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ahnschrift" panose="020B0502040204020203" pitchFamily="34" charset="0"/>
              </a:rPr>
              <a:t>Left panel: Projected annual preventable cancer cases attributable to </a:t>
            </a:r>
            <a:r>
              <a:rPr lang="en-US" sz="1100" dirty="0">
                <a:latin typeface="Bahnschrift" panose="020B0502040204020203" pitchFamily="34" charset="0"/>
                <a:cs typeface="Arial" panose="020B0604020202020204" pitchFamily="34" charset="0"/>
              </a:rPr>
              <a:t>processed meat consumption </a:t>
            </a:r>
            <a:r>
              <a:rPr lang="en-US" sz="1100" dirty="0">
                <a:latin typeface="Bahnschrift" panose="020B0502040204020203" pitchFamily="34" charset="0"/>
              </a:rPr>
              <a:t>by applying two intervention scenarios; </a:t>
            </a:r>
          </a:p>
          <a:p>
            <a:r>
              <a:rPr lang="en-US" sz="1100" dirty="0">
                <a:latin typeface="Bahnschrift" panose="020B0502040204020203" pitchFamily="34" charset="0"/>
              </a:rPr>
              <a:t>Right panel: Projected cumulative preventable cancer cases attributable to </a:t>
            </a:r>
            <a:r>
              <a:rPr lang="en-US" sz="1100" dirty="0">
                <a:latin typeface="Bahnschrift" panose="020B0502040204020203" pitchFamily="34" charset="0"/>
                <a:cs typeface="Arial" panose="020B0604020202020204" pitchFamily="34" charset="0"/>
              </a:rPr>
              <a:t>processed meat consumption</a:t>
            </a:r>
            <a:r>
              <a:rPr lang="en-US" sz="1100" dirty="0">
                <a:latin typeface="Bahnschrift" panose="020B0502040204020203" pitchFamily="34" charset="0"/>
              </a:rPr>
              <a:t> by applying two intervention scenarios.</a:t>
            </a:r>
            <a:endParaRPr lang="en-US" sz="1100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09725" y="1176638"/>
            <a:ext cx="9092488" cy="5007808"/>
            <a:chOff x="0" y="551684"/>
            <a:chExt cx="12192000" cy="65120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51684"/>
              <a:ext cx="12192000" cy="575463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4678" y="6088865"/>
              <a:ext cx="3676262" cy="974861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843045" y="514609"/>
            <a:ext cx="6853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Preventable cancer cases attributable to processed meat consumption in both sexes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4E4A3-B22C-40BC-9CB8-BCA957C3135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200467" y="369409"/>
            <a:ext cx="1101725" cy="40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A2A5301-3FA2-4AB5-B2DB-87BE2FD5ECBA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5452" y="969216"/>
            <a:ext cx="11136948" cy="60593"/>
            <a:chOff x="968" y="1873"/>
            <a:chExt cx="10147" cy="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F665AB-C351-43D2-9112-4B4926AA1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873"/>
              <a:ext cx="3384" cy="43"/>
            </a:xfrm>
            <a:prstGeom prst="rect">
              <a:avLst/>
            </a:prstGeom>
            <a:solidFill>
              <a:srgbClr val="FFD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28E18FC-1AC5-4328-99F9-425FA038C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1873"/>
              <a:ext cx="3384" cy="43"/>
            </a:xfrm>
            <a:prstGeom prst="rect">
              <a:avLst/>
            </a:prstGeom>
            <a:solidFill>
              <a:srgbClr val="00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BCC5088-9AF8-4CC6-AB53-AFE475C75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0" y="1873"/>
              <a:ext cx="3385" cy="43"/>
            </a:xfrm>
            <a:prstGeom prst="rect">
              <a:avLst/>
            </a:prstGeom>
            <a:solidFill>
              <a:srgbClr val="EB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</p:grpSp>
      <p:pic>
        <p:nvPicPr>
          <p:cNvPr id="13" name="Picture 12" descr="C:\Users\elizabeth.holmes\Dropbox\PARStudy\Logo\ComPARe.jpg">
            <a:extLst>
              <a:ext uri="{FF2B5EF4-FFF2-40B4-BE49-F238E27FC236}">
                <a16:creationId xmlns:a16="http://schemas.microsoft.com/office/drawing/2014/main" id="{FF08AC89-C447-4E33-BA95-10AB4029D16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" y="282636"/>
            <a:ext cx="719455" cy="5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CAAC6EC-99C8-4261-AB95-17019A43E85F}"/>
              </a:ext>
            </a:extLst>
          </p:cNvPr>
          <p:cNvSpPr txBox="1"/>
          <p:nvPr/>
        </p:nvSpPr>
        <p:spPr>
          <a:xfrm>
            <a:off x="162241" y="6424250"/>
            <a:ext cx="1285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ComPARe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029947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527C-FE0E-4778-A2BB-2A4FA5208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9088"/>
            <a:ext cx="9144000" cy="2387600"/>
          </a:xfrm>
        </p:spPr>
        <p:txBody>
          <a:bodyPr>
            <a:normAutofit/>
          </a:bodyPr>
          <a:lstStyle/>
          <a:p>
            <a:r>
              <a:rPr lang="en-CA" sz="4400" dirty="0">
                <a:solidFill>
                  <a:srgbClr val="0063B3"/>
                </a:solidFill>
                <a:latin typeface="Bahnschrift" panose="020B0502040204020203" pitchFamily="34" charset="0"/>
              </a:rPr>
              <a:t>Infectious agent risk factors</a:t>
            </a:r>
            <a:endParaRPr lang="en-US" sz="4400" dirty="0">
              <a:solidFill>
                <a:srgbClr val="0063B3"/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3CA68F-B1BA-4CD9-ABB4-7B475A7212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200467" y="369409"/>
            <a:ext cx="1101725" cy="40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914FC83-E467-4512-BAC0-6299961F989E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5452" y="969216"/>
            <a:ext cx="11136948" cy="60593"/>
            <a:chOff x="968" y="1873"/>
            <a:chExt cx="10147" cy="4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B3E690B-531A-4FBA-9352-21555A56E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873"/>
              <a:ext cx="3384" cy="43"/>
            </a:xfrm>
            <a:prstGeom prst="rect">
              <a:avLst/>
            </a:prstGeom>
            <a:solidFill>
              <a:srgbClr val="FFD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4BF07B-4C92-4A66-86D3-93090CF33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1873"/>
              <a:ext cx="3384" cy="43"/>
            </a:xfrm>
            <a:prstGeom prst="rect">
              <a:avLst/>
            </a:prstGeom>
            <a:solidFill>
              <a:srgbClr val="00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8B78373-C4F0-4CCE-B435-9D4B198BE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0" y="1873"/>
              <a:ext cx="3385" cy="43"/>
            </a:xfrm>
            <a:prstGeom prst="rect">
              <a:avLst/>
            </a:prstGeom>
            <a:solidFill>
              <a:srgbClr val="EB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</p:grpSp>
      <p:pic>
        <p:nvPicPr>
          <p:cNvPr id="9" name="Picture 8" descr="C:\Users\elizabeth.holmes\Dropbox\PARStudy\Logo\ComPARe.jpg">
            <a:extLst>
              <a:ext uri="{FF2B5EF4-FFF2-40B4-BE49-F238E27FC236}">
                <a16:creationId xmlns:a16="http://schemas.microsoft.com/office/drawing/2014/main" id="{99724112-5B53-4BF2-B221-2D20236FB3E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" y="282636"/>
            <a:ext cx="719455" cy="539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0417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6614" y="514609"/>
            <a:ext cx="5578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Preventable cancer cases attributable to HBV infection in both sexes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2789" y="6273147"/>
            <a:ext cx="100154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ahnschrift" panose="020B0502040204020203" pitchFamily="34" charset="0"/>
              </a:rPr>
              <a:t>Left panel: Projected annual preventable cancer cases attributable to </a:t>
            </a:r>
            <a:r>
              <a:rPr lang="en-US" sz="1100" dirty="0">
                <a:latin typeface="Bahnschrift" panose="020B0502040204020203" pitchFamily="34" charset="0"/>
                <a:cs typeface="Arial" panose="020B0604020202020204" pitchFamily="34" charset="0"/>
              </a:rPr>
              <a:t>HBV infection </a:t>
            </a:r>
            <a:r>
              <a:rPr lang="en-US" sz="1100" dirty="0">
                <a:latin typeface="Bahnschrift" panose="020B0502040204020203" pitchFamily="34" charset="0"/>
              </a:rPr>
              <a:t>by applying three intervention scenarios; </a:t>
            </a:r>
          </a:p>
          <a:p>
            <a:r>
              <a:rPr lang="en-US" sz="1100" dirty="0">
                <a:latin typeface="Bahnschrift" panose="020B0502040204020203" pitchFamily="34" charset="0"/>
              </a:rPr>
              <a:t>Right panel: Projected cumulative preventable cancer cases attributable to </a:t>
            </a:r>
            <a:r>
              <a:rPr lang="en-US" sz="1100" dirty="0">
                <a:latin typeface="Bahnschrift" panose="020B0502040204020203" pitchFamily="34" charset="0"/>
                <a:cs typeface="Arial" panose="020B0604020202020204" pitchFamily="34" charset="0"/>
              </a:rPr>
              <a:t>HBV infection</a:t>
            </a:r>
            <a:r>
              <a:rPr lang="en-US" sz="1100" dirty="0">
                <a:latin typeface="Bahnschrift" panose="020B0502040204020203" pitchFamily="34" charset="0"/>
              </a:rPr>
              <a:t> by applying three intervention scenarios.</a:t>
            </a:r>
            <a:endParaRPr lang="en-US" sz="1100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33500" y="1176639"/>
            <a:ext cx="9238084" cy="5024136"/>
            <a:chOff x="0" y="369332"/>
            <a:chExt cx="12192000" cy="710210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69332"/>
              <a:ext cx="12192000" cy="588761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07325" y="6244562"/>
              <a:ext cx="5457974" cy="1226875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12F12D6-68B9-45F5-AC5B-EFCC10984FC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200467" y="369409"/>
            <a:ext cx="1101725" cy="40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33D349D-12A9-476A-BA7C-2B902E93343A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5452" y="969216"/>
            <a:ext cx="11136948" cy="60593"/>
            <a:chOff x="968" y="1873"/>
            <a:chExt cx="10147" cy="4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38BB42D-22D0-418E-9D6E-1970DCA76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873"/>
              <a:ext cx="3384" cy="43"/>
            </a:xfrm>
            <a:prstGeom prst="rect">
              <a:avLst/>
            </a:prstGeom>
            <a:solidFill>
              <a:srgbClr val="FFD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6326040-2E7C-4289-806C-254F1930B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1873"/>
              <a:ext cx="3384" cy="43"/>
            </a:xfrm>
            <a:prstGeom prst="rect">
              <a:avLst/>
            </a:prstGeom>
            <a:solidFill>
              <a:srgbClr val="00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788897-5FB2-45DF-935B-AC960ADBD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0" y="1873"/>
              <a:ext cx="3385" cy="43"/>
            </a:xfrm>
            <a:prstGeom prst="rect">
              <a:avLst/>
            </a:prstGeom>
            <a:solidFill>
              <a:srgbClr val="EB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</p:grpSp>
      <p:pic>
        <p:nvPicPr>
          <p:cNvPr id="12" name="Picture 11" descr="C:\Users\elizabeth.holmes\Dropbox\PARStudy\Logo\ComPARe.jpg">
            <a:extLst>
              <a:ext uri="{FF2B5EF4-FFF2-40B4-BE49-F238E27FC236}">
                <a16:creationId xmlns:a16="http://schemas.microsoft.com/office/drawing/2014/main" id="{D20A6914-0C3C-481E-8632-A19662998C9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" y="282636"/>
            <a:ext cx="719455" cy="5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DF1DCC-8712-427B-9537-37AA9314B068}"/>
              </a:ext>
            </a:extLst>
          </p:cNvPr>
          <p:cNvSpPr txBox="1"/>
          <p:nvPr/>
        </p:nvSpPr>
        <p:spPr>
          <a:xfrm>
            <a:off x="162241" y="6424250"/>
            <a:ext cx="1285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ComPARe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051535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9019" y="504923"/>
            <a:ext cx="5573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Preventable cancer cases attributable to HCV infection in both sexes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1329" y="6273147"/>
            <a:ext cx="102548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ahnschrift" panose="020B0502040204020203" pitchFamily="34" charset="0"/>
              </a:rPr>
              <a:t>Left panel: Projected annual preventable cancer cases attributable to </a:t>
            </a:r>
            <a:r>
              <a:rPr lang="en-US" sz="1100" dirty="0">
                <a:latin typeface="Bahnschrift" panose="020B0502040204020203" pitchFamily="34" charset="0"/>
                <a:cs typeface="Arial" panose="020B0604020202020204" pitchFamily="34" charset="0"/>
              </a:rPr>
              <a:t>HCV infection </a:t>
            </a:r>
            <a:r>
              <a:rPr lang="en-US" sz="1100" dirty="0">
                <a:latin typeface="Bahnschrift" panose="020B0502040204020203" pitchFamily="34" charset="0"/>
              </a:rPr>
              <a:t>by applying three intervention scenarios; </a:t>
            </a:r>
          </a:p>
          <a:p>
            <a:r>
              <a:rPr lang="en-US" sz="1100" dirty="0">
                <a:latin typeface="Bahnschrift" panose="020B0502040204020203" pitchFamily="34" charset="0"/>
              </a:rPr>
              <a:t>Right panel: Projected cumulative preventable cancer cases attributable to </a:t>
            </a:r>
            <a:r>
              <a:rPr lang="en-US" sz="1100" dirty="0">
                <a:latin typeface="Bahnschrift" panose="020B0502040204020203" pitchFamily="34" charset="0"/>
                <a:cs typeface="Arial" panose="020B0604020202020204" pitchFamily="34" charset="0"/>
              </a:rPr>
              <a:t>HCV infection</a:t>
            </a:r>
            <a:r>
              <a:rPr lang="en-US" sz="1100" dirty="0">
                <a:latin typeface="Bahnschrift" panose="020B0502040204020203" pitchFamily="34" charset="0"/>
              </a:rPr>
              <a:t> by applying three intervention scenarios.</a:t>
            </a:r>
            <a:endParaRPr lang="en-US" sz="1100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64907" y="1150995"/>
            <a:ext cx="9479377" cy="5122152"/>
            <a:chOff x="-22068" y="488134"/>
            <a:chExt cx="12192000" cy="671199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2068" y="488134"/>
              <a:ext cx="12192000" cy="57458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3296" y="6121216"/>
              <a:ext cx="4701578" cy="1078909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B78A1C6-A023-49FD-991C-50A5D6BB9F2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200467" y="369409"/>
            <a:ext cx="1101725" cy="40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6A4FFCA-8E7C-4659-AEDC-57C35C8B75C6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5452" y="969216"/>
            <a:ext cx="11136948" cy="60593"/>
            <a:chOff x="968" y="1873"/>
            <a:chExt cx="10147" cy="4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9C40BB7-0B42-4F8C-A80F-CBD01D5C7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873"/>
              <a:ext cx="3384" cy="43"/>
            </a:xfrm>
            <a:prstGeom prst="rect">
              <a:avLst/>
            </a:prstGeom>
            <a:solidFill>
              <a:srgbClr val="FFD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F0FECC-B50C-4CCE-85FE-DEC5F5E10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1873"/>
              <a:ext cx="3384" cy="43"/>
            </a:xfrm>
            <a:prstGeom prst="rect">
              <a:avLst/>
            </a:prstGeom>
            <a:solidFill>
              <a:srgbClr val="00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C6B8C28-215D-4AEA-A301-CF8905EEA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0" y="1873"/>
              <a:ext cx="3385" cy="43"/>
            </a:xfrm>
            <a:prstGeom prst="rect">
              <a:avLst/>
            </a:prstGeom>
            <a:solidFill>
              <a:srgbClr val="EB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5" name="Picture 14" descr="C:\Users\elizabeth.holmes\Dropbox\PARStudy\Logo\ComPARe.jpg">
            <a:extLst>
              <a:ext uri="{FF2B5EF4-FFF2-40B4-BE49-F238E27FC236}">
                <a16:creationId xmlns:a16="http://schemas.microsoft.com/office/drawing/2014/main" id="{B322E6B4-474F-4560-BA8A-C0DE03533CD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" y="282636"/>
            <a:ext cx="719455" cy="5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6552AA0-45FF-4445-9040-0983529F5BBC}"/>
              </a:ext>
            </a:extLst>
          </p:cNvPr>
          <p:cNvSpPr txBox="1"/>
          <p:nvPr/>
        </p:nvSpPr>
        <p:spPr>
          <a:xfrm>
            <a:off x="162241" y="6424250"/>
            <a:ext cx="1285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ComPARe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715172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9019" y="504923"/>
            <a:ext cx="5573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Preventable cancer cases attributable to HPV infection in both sexes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1329" y="6273147"/>
            <a:ext cx="102548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ahnschrift" panose="020B0502040204020203" pitchFamily="34" charset="0"/>
              </a:rPr>
              <a:t>Left panel: Projected annual preventable cancer cases attributable to </a:t>
            </a:r>
            <a:r>
              <a:rPr lang="en-US" sz="1100" dirty="0">
                <a:latin typeface="Bahnschrift" panose="020B0502040204020203" pitchFamily="34" charset="0"/>
                <a:cs typeface="Arial" panose="020B0604020202020204" pitchFamily="34" charset="0"/>
              </a:rPr>
              <a:t>HPV infection </a:t>
            </a:r>
            <a:r>
              <a:rPr lang="en-US" sz="1100" dirty="0">
                <a:latin typeface="Bahnschrift" panose="020B0502040204020203" pitchFamily="34" charset="0"/>
              </a:rPr>
              <a:t>by applying three intervention scenarios; </a:t>
            </a:r>
          </a:p>
          <a:p>
            <a:r>
              <a:rPr lang="en-US" sz="1100" dirty="0">
                <a:latin typeface="Bahnschrift" panose="020B0502040204020203" pitchFamily="34" charset="0"/>
              </a:rPr>
              <a:t>Right panel: Projected cumulative preventable cancer cases attributable to </a:t>
            </a:r>
            <a:r>
              <a:rPr lang="en-US" sz="1100" dirty="0">
                <a:latin typeface="Bahnschrift" panose="020B0502040204020203" pitchFamily="34" charset="0"/>
                <a:cs typeface="Arial" panose="020B0604020202020204" pitchFamily="34" charset="0"/>
              </a:rPr>
              <a:t>HPV infection</a:t>
            </a:r>
            <a:r>
              <a:rPr lang="en-US" sz="1100" dirty="0">
                <a:latin typeface="Bahnschrift" panose="020B0502040204020203" pitchFamily="34" charset="0"/>
              </a:rPr>
              <a:t> by applying three intervention scenarios.</a:t>
            </a:r>
            <a:endParaRPr lang="en-US" sz="1100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78A1C6-A023-49FD-991C-50A5D6BB9F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200467" y="369409"/>
            <a:ext cx="1101725" cy="40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6A4FFCA-8E7C-4659-AEDC-57C35C8B75C6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5452" y="969216"/>
            <a:ext cx="11136948" cy="60593"/>
            <a:chOff x="968" y="1873"/>
            <a:chExt cx="10147" cy="4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9C40BB7-0B42-4F8C-A80F-CBD01D5C7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873"/>
              <a:ext cx="3384" cy="43"/>
            </a:xfrm>
            <a:prstGeom prst="rect">
              <a:avLst/>
            </a:prstGeom>
            <a:solidFill>
              <a:srgbClr val="FFD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F0FECC-B50C-4CCE-85FE-DEC5F5E10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1873"/>
              <a:ext cx="3384" cy="43"/>
            </a:xfrm>
            <a:prstGeom prst="rect">
              <a:avLst/>
            </a:prstGeom>
            <a:solidFill>
              <a:srgbClr val="00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C6B8C28-215D-4AEA-A301-CF8905EEA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0" y="1873"/>
              <a:ext cx="3385" cy="43"/>
            </a:xfrm>
            <a:prstGeom prst="rect">
              <a:avLst/>
            </a:prstGeom>
            <a:solidFill>
              <a:srgbClr val="EB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5" name="Picture 14" descr="C:\Users\elizabeth.holmes\Dropbox\PARStudy\Logo\ComPARe.jpg">
            <a:extLst>
              <a:ext uri="{FF2B5EF4-FFF2-40B4-BE49-F238E27FC236}">
                <a16:creationId xmlns:a16="http://schemas.microsoft.com/office/drawing/2014/main" id="{B322E6B4-474F-4560-BA8A-C0DE03533CD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" y="282636"/>
            <a:ext cx="719455" cy="5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6552AA0-45FF-4445-9040-0983529F5BBC}"/>
              </a:ext>
            </a:extLst>
          </p:cNvPr>
          <p:cNvSpPr txBox="1"/>
          <p:nvPr/>
        </p:nvSpPr>
        <p:spPr>
          <a:xfrm>
            <a:off x="162241" y="6424250"/>
            <a:ext cx="1285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ComPARe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2019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907" y="1029809"/>
            <a:ext cx="9311951" cy="44157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019" y="5454210"/>
            <a:ext cx="5654352" cy="81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4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9411" y="514609"/>
            <a:ext cx="5883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Preventable cancer cases attributable to </a:t>
            </a:r>
            <a:r>
              <a:rPr lang="en-US" sz="1400" i="1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H. pylori </a:t>
            </a:r>
            <a:r>
              <a:rPr lang="en-US" sz="1400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infection in both sexes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1150" y="6273147"/>
            <a:ext cx="103672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ahnschrift" panose="020B0502040204020203" pitchFamily="34" charset="0"/>
              </a:rPr>
              <a:t>Left panel: Projected annual preventable cancer cases attributable to </a:t>
            </a:r>
            <a:r>
              <a:rPr lang="en-US" sz="1100" dirty="0">
                <a:latin typeface="Bahnschrift" panose="020B0502040204020203" pitchFamily="34" charset="0"/>
                <a:cs typeface="Arial" panose="020B0604020202020204" pitchFamily="34" charset="0"/>
              </a:rPr>
              <a:t>H. pylori infection </a:t>
            </a:r>
            <a:r>
              <a:rPr lang="en-US" sz="1100" dirty="0">
                <a:latin typeface="Bahnschrift" panose="020B0502040204020203" pitchFamily="34" charset="0"/>
              </a:rPr>
              <a:t>by applying three intervention scenarios; </a:t>
            </a:r>
          </a:p>
          <a:p>
            <a:r>
              <a:rPr lang="en-US" sz="1100" dirty="0">
                <a:latin typeface="Bahnschrift" panose="020B0502040204020203" pitchFamily="34" charset="0"/>
              </a:rPr>
              <a:t>Right panel: Projected cumulative preventable cancer cases attributable to </a:t>
            </a:r>
            <a:r>
              <a:rPr lang="en-US" sz="1100" dirty="0">
                <a:latin typeface="Bahnschrift" panose="020B0502040204020203" pitchFamily="34" charset="0"/>
                <a:cs typeface="Arial" panose="020B0604020202020204" pitchFamily="34" charset="0"/>
              </a:rPr>
              <a:t>H. pylori infection</a:t>
            </a:r>
            <a:r>
              <a:rPr lang="en-US" sz="1100" dirty="0">
                <a:latin typeface="Bahnschrift" panose="020B0502040204020203" pitchFamily="34" charset="0"/>
              </a:rPr>
              <a:t> by applying three intervention scenarios.</a:t>
            </a:r>
            <a:endParaRPr lang="en-US" sz="1100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00467" y="1139764"/>
            <a:ext cx="9061774" cy="5013386"/>
            <a:chOff x="0" y="440584"/>
            <a:chExt cx="12192000" cy="68118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40584"/>
              <a:ext cx="12192000" cy="579021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5510" y="6159961"/>
              <a:ext cx="5187820" cy="109246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CC05646-66E7-4872-9248-33A19ABDB8C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200467" y="369409"/>
            <a:ext cx="1101725" cy="40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3BC7D12-33EE-42B8-BBBE-D667192B4EE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5452" y="969216"/>
            <a:ext cx="11136948" cy="60593"/>
            <a:chOff x="968" y="1873"/>
            <a:chExt cx="10147" cy="4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39A83C8-FC40-4584-8F4A-C7A5BF3C8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873"/>
              <a:ext cx="3384" cy="43"/>
            </a:xfrm>
            <a:prstGeom prst="rect">
              <a:avLst/>
            </a:prstGeom>
            <a:solidFill>
              <a:srgbClr val="FFD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5F5A1E-C378-4FF0-928B-5E76740C5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1873"/>
              <a:ext cx="3384" cy="43"/>
            </a:xfrm>
            <a:prstGeom prst="rect">
              <a:avLst/>
            </a:prstGeom>
            <a:solidFill>
              <a:srgbClr val="00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94B6D99-9884-4561-835B-5F3BBAD8D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0" y="1873"/>
              <a:ext cx="3385" cy="43"/>
            </a:xfrm>
            <a:prstGeom prst="rect">
              <a:avLst/>
            </a:prstGeom>
            <a:solidFill>
              <a:srgbClr val="EB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2" name="Picture 11" descr="C:\Users\elizabeth.holmes\Dropbox\PARStudy\Logo\ComPARe.jpg">
            <a:extLst>
              <a:ext uri="{FF2B5EF4-FFF2-40B4-BE49-F238E27FC236}">
                <a16:creationId xmlns:a16="http://schemas.microsoft.com/office/drawing/2014/main" id="{723C0471-D1EE-4F25-82B9-EF011DDD1B0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" y="282636"/>
            <a:ext cx="719455" cy="5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66F44B-4264-4A13-8EEF-F98D2A10F34F}"/>
              </a:ext>
            </a:extLst>
          </p:cNvPr>
          <p:cNvSpPr txBox="1"/>
          <p:nvPr/>
        </p:nvSpPr>
        <p:spPr>
          <a:xfrm>
            <a:off x="162241" y="6424250"/>
            <a:ext cx="1285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ComPARe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61293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527C-FE0E-4778-A2BB-2A4FA5208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9088"/>
            <a:ext cx="9144000" cy="2387600"/>
          </a:xfrm>
        </p:spPr>
        <p:txBody>
          <a:bodyPr>
            <a:normAutofit/>
          </a:bodyPr>
          <a:lstStyle/>
          <a:p>
            <a:r>
              <a:rPr lang="en-CA" sz="4400" dirty="0">
                <a:solidFill>
                  <a:srgbClr val="0063B3"/>
                </a:solidFill>
                <a:latin typeface="Bahnschrift" panose="020B0502040204020203" pitchFamily="34" charset="0"/>
              </a:rPr>
              <a:t>Lifestyle risk factors</a:t>
            </a:r>
            <a:endParaRPr lang="en-US" sz="4400" dirty="0">
              <a:solidFill>
                <a:srgbClr val="0063B3"/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3CA68F-B1BA-4CD9-ABB4-7B475A7212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200467" y="369409"/>
            <a:ext cx="1101725" cy="40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914FC83-E467-4512-BAC0-6299961F989E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5452" y="969216"/>
            <a:ext cx="11136948" cy="60593"/>
            <a:chOff x="968" y="1873"/>
            <a:chExt cx="10147" cy="4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B3E690B-531A-4FBA-9352-21555A56E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873"/>
              <a:ext cx="3384" cy="43"/>
            </a:xfrm>
            <a:prstGeom prst="rect">
              <a:avLst/>
            </a:prstGeom>
            <a:solidFill>
              <a:srgbClr val="FFD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4BF07B-4C92-4A66-86D3-93090CF33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1873"/>
              <a:ext cx="3384" cy="43"/>
            </a:xfrm>
            <a:prstGeom prst="rect">
              <a:avLst/>
            </a:prstGeom>
            <a:solidFill>
              <a:srgbClr val="00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8B78373-C4F0-4CCE-B435-9D4B198BE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0" y="1873"/>
              <a:ext cx="3385" cy="43"/>
            </a:xfrm>
            <a:prstGeom prst="rect">
              <a:avLst/>
            </a:prstGeom>
            <a:solidFill>
              <a:srgbClr val="EB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</p:grpSp>
      <p:pic>
        <p:nvPicPr>
          <p:cNvPr id="9" name="Picture 8" descr="C:\Users\elizabeth.holmes\Dropbox\PARStudy\Logo\ComPARe.jpg">
            <a:extLst>
              <a:ext uri="{FF2B5EF4-FFF2-40B4-BE49-F238E27FC236}">
                <a16:creationId xmlns:a16="http://schemas.microsoft.com/office/drawing/2014/main" id="{99724112-5B53-4BF2-B221-2D20236FB3E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" y="282636"/>
            <a:ext cx="719455" cy="539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4502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527C-FE0E-4778-A2BB-2A4FA5208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9088"/>
            <a:ext cx="9144000" cy="2387600"/>
          </a:xfrm>
        </p:spPr>
        <p:txBody>
          <a:bodyPr>
            <a:normAutofit/>
          </a:bodyPr>
          <a:lstStyle/>
          <a:p>
            <a:r>
              <a:rPr lang="en-CA" sz="4400" dirty="0">
                <a:solidFill>
                  <a:srgbClr val="0063B3"/>
                </a:solidFill>
                <a:latin typeface="Bahnschrift" panose="020B0502040204020203" pitchFamily="34" charset="0"/>
              </a:rPr>
              <a:t>Environmental risk factors</a:t>
            </a:r>
            <a:endParaRPr lang="en-US" sz="4400" dirty="0">
              <a:solidFill>
                <a:srgbClr val="0063B3"/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3CA68F-B1BA-4CD9-ABB4-7B475A7212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200467" y="369409"/>
            <a:ext cx="1101725" cy="40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914FC83-E467-4512-BAC0-6299961F989E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5452" y="969216"/>
            <a:ext cx="11136948" cy="60593"/>
            <a:chOff x="968" y="1873"/>
            <a:chExt cx="10147" cy="4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B3E690B-531A-4FBA-9352-21555A56E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873"/>
              <a:ext cx="3384" cy="43"/>
            </a:xfrm>
            <a:prstGeom prst="rect">
              <a:avLst/>
            </a:prstGeom>
            <a:solidFill>
              <a:srgbClr val="FFD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4BF07B-4C92-4A66-86D3-93090CF33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1873"/>
              <a:ext cx="3384" cy="43"/>
            </a:xfrm>
            <a:prstGeom prst="rect">
              <a:avLst/>
            </a:prstGeom>
            <a:solidFill>
              <a:srgbClr val="00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8B78373-C4F0-4CCE-B435-9D4B198BE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0" y="1873"/>
              <a:ext cx="3385" cy="43"/>
            </a:xfrm>
            <a:prstGeom prst="rect">
              <a:avLst/>
            </a:prstGeom>
            <a:solidFill>
              <a:srgbClr val="EB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</p:grpSp>
      <p:pic>
        <p:nvPicPr>
          <p:cNvPr id="9" name="Picture 8" descr="C:\Users\elizabeth.holmes\Dropbox\PARStudy\Logo\ComPARe.jpg">
            <a:extLst>
              <a:ext uri="{FF2B5EF4-FFF2-40B4-BE49-F238E27FC236}">
                <a16:creationId xmlns:a16="http://schemas.microsoft.com/office/drawing/2014/main" id="{99724112-5B53-4BF2-B221-2D20236FB3E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" y="282636"/>
            <a:ext cx="719455" cy="539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3274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9411" y="514609"/>
            <a:ext cx="6067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Preventable cancer cases attributable to residential radon in both sexes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1150" y="6273147"/>
            <a:ext cx="103672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ahnschrift" panose="020B0502040204020203" pitchFamily="34" charset="0"/>
              </a:rPr>
              <a:t>Left panel: Projected annual preventable cancer cases attributable to </a:t>
            </a:r>
            <a:r>
              <a:rPr lang="en-US" sz="1100" dirty="0">
                <a:latin typeface="Bahnschrift" panose="020B0502040204020203" pitchFamily="34" charset="0"/>
                <a:cs typeface="Arial" panose="020B0604020202020204" pitchFamily="34" charset="0"/>
              </a:rPr>
              <a:t>residential radon </a:t>
            </a:r>
            <a:r>
              <a:rPr lang="en-US" sz="1100" dirty="0">
                <a:latin typeface="Bahnschrift" panose="020B0502040204020203" pitchFamily="34" charset="0"/>
              </a:rPr>
              <a:t>by applying two intervention scenarios; </a:t>
            </a:r>
          </a:p>
          <a:p>
            <a:r>
              <a:rPr lang="en-US" sz="1100" dirty="0">
                <a:latin typeface="Bahnschrift" panose="020B0502040204020203" pitchFamily="34" charset="0"/>
              </a:rPr>
              <a:t>Right panel: Projected cumulative preventable cancer cases attributable to </a:t>
            </a:r>
            <a:r>
              <a:rPr lang="en-US" sz="1100" dirty="0">
                <a:latin typeface="Bahnschrift" panose="020B0502040204020203" pitchFamily="34" charset="0"/>
                <a:cs typeface="Arial" panose="020B0604020202020204" pitchFamily="34" charset="0"/>
              </a:rPr>
              <a:t>residential radon </a:t>
            </a:r>
            <a:r>
              <a:rPr lang="en-US" sz="1100" dirty="0">
                <a:latin typeface="Bahnschrift" panose="020B0502040204020203" pitchFamily="34" charset="0"/>
              </a:rPr>
              <a:t>by applying two intervention scenarios.</a:t>
            </a:r>
            <a:endParaRPr lang="en-US" sz="1100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C05646-66E7-4872-9248-33A19ABDB8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200467" y="369409"/>
            <a:ext cx="1101725" cy="40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3BC7D12-33EE-42B8-BBBE-D667192B4EE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5452" y="969216"/>
            <a:ext cx="11136948" cy="60593"/>
            <a:chOff x="968" y="1873"/>
            <a:chExt cx="10147" cy="4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39A83C8-FC40-4584-8F4A-C7A5BF3C8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873"/>
              <a:ext cx="3384" cy="43"/>
            </a:xfrm>
            <a:prstGeom prst="rect">
              <a:avLst/>
            </a:prstGeom>
            <a:solidFill>
              <a:srgbClr val="FFD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5F5A1E-C378-4FF0-928B-5E76740C5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1873"/>
              <a:ext cx="3384" cy="43"/>
            </a:xfrm>
            <a:prstGeom prst="rect">
              <a:avLst/>
            </a:prstGeom>
            <a:solidFill>
              <a:srgbClr val="00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94B6D99-9884-4561-835B-5F3BBAD8D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0" y="1873"/>
              <a:ext cx="3385" cy="43"/>
            </a:xfrm>
            <a:prstGeom prst="rect">
              <a:avLst/>
            </a:prstGeom>
            <a:solidFill>
              <a:srgbClr val="EB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2" name="Picture 11" descr="C:\Users\elizabeth.holmes\Dropbox\PARStudy\Logo\ComPARe.jpg">
            <a:extLst>
              <a:ext uri="{FF2B5EF4-FFF2-40B4-BE49-F238E27FC236}">
                <a16:creationId xmlns:a16="http://schemas.microsoft.com/office/drawing/2014/main" id="{723C0471-D1EE-4F25-82B9-EF011DDD1B0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" y="282636"/>
            <a:ext cx="719455" cy="5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66F44B-4264-4A13-8EEF-F98D2A10F34F}"/>
              </a:ext>
            </a:extLst>
          </p:cNvPr>
          <p:cNvSpPr txBox="1"/>
          <p:nvPr/>
        </p:nvSpPr>
        <p:spPr>
          <a:xfrm>
            <a:off x="162241" y="6424250"/>
            <a:ext cx="1285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ComPARe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2019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424" y="1106043"/>
            <a:ext cx="9507894" cy="45696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9528" y="5617157"/>
            <a:ext cx="7715250" cy="65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68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9411" y="514609"/>
            <a:ext cx="6836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Preventable cancer cases attributable to outdoor air pollution (PM</a:t>
            </a:r>
            <a:r>
              <a:rPr lang="en-US" sz="1400" baseline="-25000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2.5</a:t>
            </a:r>
            <a:r>
              <a:rPr lang="en-US" sz="1400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) in both sexes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1150" y="6273147"/>
            <a:ext cx="103672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ahnschrift" panose="020B0502040204020203" pitchFamily="34" charset="0"/>
              </a:rPr>
              <a:t>Left panel: Projected annual preventable cancer cases attributable to outdoor air pollution (PM</a:t>
            </a:r>
            <a:r>
              <a:rPr lang="en-US" sz="1100" baseline="-25000" dirty="0">
                <a:latin typeface="Bahnschrift" panose="020B0502040204020203" pitchFamily="34" charset="0"/>
              </a:rPr>
              <a:t>2.5</a:t>
            </a:r>
            <a:r>
              <a:rPr lang="en-US" sz="1100" dirty="0">
                <a:latin typeface="Bahnschrift" panose="020B0502040204020203" pitchFamily="34" charset="0"/>
              </a:rPr>
              <a:t>) by applying two intervention scenarios; </a:t>
            </a:r>
          </a:p>
          <a:p>
            <a:r>
              <a:rPr lang="en-US" sz="1100" dirty="0">
                <a:latin typeface="Bahnschrift" panose="020B0502040204020203" pitchFamily="34" charset="0"/>
              </a:rPr>
              <a:t>Right panel: Projected cumulative preventable cancer cases attributable to outdoor air pollution (PM</a:t>
            </a:r>
            <a:r>
              <a:rPr lang="en-US" sz="1100" baseline="-25000" dirty="0">
                <a:latin typeface="Bahnschrift" panose="020B0502040204020203" pitchFamily="34" charset="0"/>
              </a:rPr>
              <a:t>2.5</a:t>
            </a:r>
            <a:r>
              <a:rPr lang="en-US" sz="1100" dirty="0">
                <a:latin typeface="Bahnschrift" panose="020B0502040204020203" pitchFamily="34" charset="0"/>
              </a:rPr>
              <a:t>) by applying two intervention scenarios.</a:t>
            </a:r>
            <a:endParaRPr lang="en-US" sz="1100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C05646-66E7-4872-9248-33A19ABDB8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200467" y="369409"/>
            <a:ext cx="1101725" cy="40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3BC7D12-33EE-42B8-BBBE-D667192B4EE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5452" y="969216"/>
            <a:ext cx="11136948" cy="60593"/>
            <a:chOff x="968" y="1873"/>
            <a:chExt cx="10147" cy="4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39A83C8-FC40-4584-8F4A-C7A5BF3C8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873"/>
              <a:ext cx="3384" cy="43"/>
            </a:xfrm>
            <a:prstGeom prst="rect">
              <a:avLst/>
            </a:prstGeom>
            <a:solidFill>
              <a:srgbClr val="FFD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5F5A1E-C378-4FF0-928B-5E76740C5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1873"/>
              <a:ext cx="3384" cy="43"/>
            </a:xfrm>
            <a:prstGeom prst="rect">
              <a:avLst/>
            </a:prstGeom>
            <a:solidFill>
              <a:srgbClr val="00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94B6D99-9884-4561-835B-5F3BBAD8D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0" y="1873"/>
              <a:ext cx="3385" cy="43"/>
            </a:xfrm>
            <a:prstGeom prst="rect">
              <a:avLst/>
            </a:prstGeom>
            <a:solidFill>
              <a:srgbClr val="EB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2" name="Picture 11" descr="C:\Users\elizabeth.holmes\Dropbox\PARStudy\Logo\ComPARe.jpg">
            <a:extLst>
              <a:ext uri="{FF2B5EF4-FFF2-40B4-BE49-F238E27FC236}">
                <a16:creationId xmlns:a16="http://schemas.microsoft.com/office/drawing/2014/main" id="{723C0471-D1EE-4F25-82B9-EF011DDD1B0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" y="282636"/>
            <a:ext cx="719455" cy="5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66F44B-4264-4A13-8EEF-F98D2A10F34F}"/>
              </a:ext>
            </a:extLst>
          </p:cNvPr>
          <p:cNvSpPr txBox="1"/>
          <p:nvPr/>
        </p:nvSpPr>
        <p:spPr>
          <a:xfrm>
            <a:off x="162241" y="6424250"/>
            <a:ext cx="1285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ComPARe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2019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626" y="1136428"/>
            <a:ext cx="8766337" cy="4256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0155" y="5393095"/>
            <a:ext cx="3827002" cy="70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18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9251" y="527370"/>
            <a:ext cx="5379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Preventable cancer cases attributable to smoking tobacco in both sexes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85975" y="6208807"/>
            <a:ext cx="101060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ahnschrift" panose="020B0502040204020203" pitchFamily="34" charset="0"/>
              </a:rPr>
              <a:t>Left panel: Projected annual preventable cancer cases attributable to smoking tobacco by applying four intervention scenarios; </a:t>
            </a:r>
          </a:p>
          <a:p>
            <a:r>
              <a:rPr lang="en-US" sz="1100" dirty="0">
                <a:latin typeface="Bahnschrift" panose="020B0502040204020203" pitchFamily="34" charset="0"/>
              </a:rPr>
              <a:t>Right panel: Projected cumulative preventable cancer cases attributable to smoking tobacco by applying four intervention scenarios.</a:t>
            </a:r>
            <a:endParaRPr lang="en-US" sz="1100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00200" y="1176639"/>
            <a:ext cx="8691465" cy="5032168"/>
            <a:chOff x="531846" y="369332"/>
            <a:chExt cx="10487608" cy="594522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1846" y="369332"/>
              <a:ext cx="10487608" cy="489678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8254" y="5185526"/>
              <a:ext cx="4443913" cy="1129029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135990B-437B-4946-9FAB-CC51F382C17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200467" y="369409"/>
            <a:ext cx="1101725" cy="40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BDAD3DF-8955-4F77-8A5E-532633FD1B24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5452" y="969216"/>
            <a:ext cx="11136948" cy="60593"/>
            <a:chOff x="968" y="1873"/>
            <a:chExt cx="10147" cy="4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50E2383-F14F-4D4C-A5F4-22E803647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873"/>
              <a:ext cx="3384" cy="43"/>
            </a:xfrm>
            <a:prstGeom prst="rect">
              <a:avLst/>
            </a:prstGeom>
            <a:solidFill>
              <a:srgbClr val="FFD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C3A84DA-3EEA-454E-8C8C-206F07B50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1873"/>
              <a:ext cx="3384" cy="43"/>
            </a:xfrm>
            <a:prstGeom prst="rect">
              <a:avLst/>
            </a:prstGeom>
            <a:solidFill>
              <a:srgbClr val="00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2306411-81F3-4653-8091-B7089D029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0" y="1873"/>
              <a:ext cx="3385" cy="43"/>
            </a:xfrm>
            <a:prstGeom prst="rect">
              <a:avLst/>
            </a:prstGeom>
            <a:solidFill>
              <a:srgbClr val="EB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</p:grpSp>
      <p:pic>
        <p:nvPicPr>
          <p:cNvPr id="15" name="Picture 14" descr="C:\Users\elizabeth.holmes\Dropbox\PARStudy\Logo\ComPARe.jpg">
            <a:extLst>
              <a:ext uri="{FF2B5EF4-FFF2-40B4-BE49-F238E27FC236}">
                <a16:creationId xmlns:a16="http://schemas.microsoft.com/office/drawing/2014/main" id="{F3E57550-FF53-4064-8B6D-BE6924FFB69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" y="282636"/>
            <a:ext cx="719455" cy="5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EDEC7F-82BE-4935-9D3A-783A0E850EDA}"/>
              </a:ext>
            </a:extLst>
          </p:cNvPr>
          <p:cNvSpPr txBox="1"/>
          <p:nvPr/>
        </p:nvSpPr>
        <p:spPr>
          <a:xfrm>
            <a:off x="162241" y="6424250"/>
            <a:ext cx="1285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ComPARe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77097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8244" y="507550"/>
            <a:ext cx="5592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Preventable cancer cases attributable to second-hand smoke in both sexes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199" y="6194030"/>
            <a:ext cx="98624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ahnschrift" panose="020B0502040204020203" pitchFamily="34" charset="0"/>
              </a:rPr>
              <a:t>Left panel: Projected annual preventable cancer cases attributable to </a:t>
            </a:r>
            <a:r>
              <a:rPr lang="en-US" sz="1100" dirty="0">
                <a:latin typeface="Bahnschrift" panose="020B0502040204020203" pitchFamily="34" charset="0"/>
                <a:cs typeface="Arial" panose="020B0604020202020204" pitchFamily="34" charset="0"/>
              </a:rPr>
              <a:t>second-hand smoke </a:t>
            </a:r>
            <a:r>
              <a:rPr lang="en-US" sz="1100" dirty="0">
                <a:latin typeface="Bahnschrift" panose="020B0502040204020203" pitchFamily="34" charset="0"/>
              </a:rPr>
              <a:t>by applying three intervention scenarios; </a:t>
            </a:r>
          </a:p>
          <a:p>
            <a:r>
              <a:rPr lang="en-US" sz="1100" dirty="0">
                <a:latin typeface="Bahnschrift" panose="020B0502040204020203" pitchFamily="34" charset="0"/>
              </a:rPr>
              <a:t>Right panel: Projected cumulative preventable cancer cases attributable to </a:t>
            </a:r>
            <a:r>
              <a:rPr lang="en-US" sz="1100" dirty="0">
                <a:latin typeface="Bahnschrift" panose="020B0502040204020203" pitchFamily="34" charset="0"/>
                <a:cs typeface="Arial" panose="020B0604020202020204" pitchFamily="34" charset="0"/>
              </a:rPr>
              <a:t>second-hand smoke </a:t>
            </a:r>
            <a:r>
              <a:rPr lang="en-US" sz="1100" dirty="0">
                <a:latin typeface="Bahnschrift" panose="020B0502040204020203" pitchFamily="34" charset="0"/>
              </a:rPr>
              <a:t>by applying three intervention scenarios.</a:t>
            </a:r>
            <a:endParaRPr lang="en-US" sz="1100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2C99B0-D1A2-4C7B-B511-8AB05DEE37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200467" y="369409"/>
            <a:ext cx="1101725" cy="40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C8C6F58-1D1E-4B3F-80CC-24BEA3BFD11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5452" y="969216"/>
            <a:ext cx="11136948" cy="60593"/>
            <a:chOff x="968" y="1873"/>
            <a:chExt cx="10147" cy="4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2E1B067-DAB8-452E-BD03-839FE07BA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873"/>
              <a:ext cx="3384" cy="43"/>
            </a:xfrm>
            <a:prstGeom prst="rect">
              <a:avLst/>
            </a:prstGeom>
            <a:solidFill>
              <a:srgbClr val="FFD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6DDE5F8-6575-439A-8461-449A9CC9F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1873"/>
              <a:ext cx="3384" cy="43"/>
            </a:xfrm>
            <a:prstGeom prst="rect">
              <a:avLst/>
            </a:prstGeom>
            <a:solidFill>
              <a:srgbClr val="00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19A105-5711-4B2C-A529-65A514215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0" y="1873"/>
              <a:ext cx="3385" cy="43"/>
            </a:xfrm>
            <a:prstGeom prst="rect">
              <a:avLst/>
            </a:prstGeom>
            <a:solidFill>
              <a:srgbClr val="EB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</p:grpSp>
      <p:pic>
        <p:nvPicPr>
          <p:cNvPr id="12" name="Picture 11" descr="C:\Users\elizabeth.holmes\Dropbox\PARStudy\Logo\ComPARe.jpg">
            <a:extLst>
              <a:ext uri="{FF2B5EF4-FFF2-40B4-BE49-F238E27FC236}">
                <a16:creationId xmlns:a16="http://schemas.microsoft.com/office/drawing/2014/main" id="{B6C9B955-8053-4FAD-AB71-F81DD4A872F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" y="282636"/>
            <a:ext cx="719455" cy="5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1790C73-8CE0-4101-A33A-570400554B2A}"/>
              </a:ext>
            </a:extLst>
          </p:cNvPr>
          <p:cNvSpPr txBox="1"/>
          <p:nvPr/>
        </p:nvSpPr>
        <p:spPr>
          <a:xfrm>
            <a:off x="162241" y="6424250"/>
            <a:ext cx="1285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ComPARe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2019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504950" y="1176638"/>
            <a:ext cx="9020175" cy="4986233"/>
            <a:chOff x="1504950" y="1176638"/>
            <a:chExt cx="9020175" cy="49862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4950" y="1176638"/>
              <a:ext cx="9020175" cy="418436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43275" y="5147766"/>
              <a:ext cx="5895975" cy="10151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8847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5124" y="500290"/>
            <a:ext cx="6772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Preventable cancer cases attributable to alcohol consumption in both sexes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599" y="6144477"/>
            <a:ext cx="95772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ahnschrift" panose="020B0502040204020203" pitchFamily="34" charset="0"/>
              </a:rPr>
              <a:t>Left panel: Projected annual preventable cancer cases attributable to </a:t>
            </a:r>
            <a:r>
              <a:rPr lang="en-US" sz="1100" dirty="0">
                <a:latin typeface="Bahnschrift" panose="020B0502040204020203" pitchFamily="34" charset="0"/>
                <a:cs typeface="Arial" panose="020B0604020202020204" pitchFamily="34" charset="0"/>
              </a:rPr>
              <a:t>alcohol consumption </a:t>
            </a:r>
            <a:r>
              <a:rPr lang="en-US" sz="1100" dirty="0">
                <a:latin typeface="Bahnschrift" panose="020B0502040204020203" pitchFamily="34" charset="0"/>
              </a:rPr>
              <a:t>by applying three intervention scenarios; </a:t>
            </a:r>
          </a:p>
          <a:p>
            <a:r>
              <a:rPr lang="en-US" sz="1100" dirty="0">
                <a:latin typeface="Bahnschrift" panose="020B0502040204020203" pitchFamily="34" charset="0"/>
              </a:rPr>
              <a:t>Right panel: Projected cumulative preventable cancer cases attributable to </a:t>
            </a:r>
            <a:r>
              <a:rPr lang="en-US" sz="1100" dirty="0">
                <a:latin typeface="Bahnschrift" panose="020B0502040204020203" pitchFamily="34" charset="0"/>
                <a:cs typeface="Arial" panose="020B0604020202020204" pitchFamily="34" charset="0"/>
              </a:rPr>
              <a:t>alcohol consumption</a:t>
            </a:r>
            <a:r>
              <a:rPr lang="en-US" sz="1100" dirty="0">
                <a:latin typeface="Bahnschrift" panose="020B0502040204020203" pitchFamily="34" charset="0"/>
              </a:rPr>
              <a:t> by applying three intervention scenarios.</a:t>
            </a:r>
            <a:endParaRPr lang="en-US" sz="1100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04975" y="1227661"/>
            <a:ext cx="8707988" cy="4916816"/>
            <a:chOff x="0" y="552980"/>
            <a:chExt cx="12192000" cy="70067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52980"/>
              <a:ext cx="12192000" cy="575203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3202" y="6305019"/>
              <a:ext cx="4665595" cy="1254698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7156605-BEED-4889-912D-CBCDAF3B7B8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200467" y="369409"/>
            <a:ext cx="1101725" cy="40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6545EA-8B4D-4FFF-AE9E-C320207986B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5452" y="969216"/>
            <a:ext cx="11136948" cy="60593"/>
            <a:chOff x="968" y="1873"/>
            <a:chExt cx="10147" cy="4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EBEE8B-0D18-413D-A1B9-49231B84C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873"/>
              <a:ext cx="3384" cy="43"/>
            </a:xfrm>
            <a:prstGeom prst="rect">
              <a:avLst/>
            </a:prstGeom>
            <a:solidFill>
              <a:srgbClr val="FFD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BB31640-7588-47AA-B841-595FF3B77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1873"/>
              <a:ext cx="3384" cy="43"/>
            </a:xfrm>
            <a:prstGeom prst="rect">
              <a:avLst/>
            </a:prstGeom>
            <a:solidFill>
              <a:srgbClr val="00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F093736-8196-4F99-BF1F-5909CC291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0" y="1873"/>
              <a:ext cx="3385" cy="43"/>
            </a:xfrm>
            <a:prstGeom prst="rect">
              <a:avLst/>
            </a:prstGeom>
            <a:solidFill>
              <a:srgbClr val="EB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</p:grpSp>
      <p:pic>
        <p:nvPicPr>
          <p:cNvPr id="12" name="Picture 11" descr="C:\Users\elizabeth.holmes\Dropbox\PARStudy\Logo\ComPARe.jpg">
            <a:extLst>
              <a:ext uri="{FF2B5EF4-FFF2-40B4-BE49-F238E27FC236}">
                <a16:creationId xmlns:a16="http://schemas.microsoft.com/office/drawing/2014/main" id="{37E12158-86F8-44AA-8572-683750FA62B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" y="282636"/>
            <a:ext cx="719455" cy="5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C9460D-240B-4740-9B29-25E7782D8B83}"/>
              </a:ext>
            </a:extLst>
          </p:cNvPr>
          <p:cNvSpPr txBox="1"/>
          <p:nvPr/>
        </p:nvSpPr>
        <p:spPr>
          <a:xfrm>
            <a:off x="162241" y="6424250"/>
            <a:ext cx="1285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ComPARe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938457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3502" y="514609"/>
            <a:ext cx="7556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Preventable cancer cases attributable to excess weight in both sexes (indicated with body mass index)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6684" y="6144477"/>
            <a:ext cx="102453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ahnschrift" panose="020B0502040204020203" pitchFamily="34" charset="0"/>
              </a:rPr>
              <a:t>Left panel: Projected annual preventable cancer cases attributable to </a:t>
            </a:r>
            <a:r>
              <a:rPr lang="en-US" sz="1100" dirty="0">
                <a:latin typeface="Bahnschrift" panose="020B0502040204020203" pitchFamily="34" charset="0"/>
                <a:cs typeface="Arial" panose="020B0604020202020204" pitchFamily="34" charset="0"/>
              </a:rPr>
              <a:t>excess weight </a:t>
            </a:r>
            <a:r>
              <a:rPr lang="en-US" sz="1100" dirty="0">
                <a:latin typeface="Bahnschrift" panose="020B0502040204020203" pitchFamily="34" charset="0"/>
              </a:rPr>
              <a:t>(BMI) by applying three intervention scenarios; </a:t>
            </a:r>
          </a:p>
          <a:p>
            <a:r>
              <a:rPr lang="en-US" sz="1100" dirty="0">
                <a:latin typeface="Bahnschrift" panose="020B0502040204020203" pitchFamily="34" charset="0"/>
              </a:rPr>
              <a:t>Right panel: Projected cumulative preventable cancer cases attributable to </a:t>
            </a:r>
            <a:r>
              <a:rPr lang="en-US" sz="1100" dirty="0">
                <a:latin typeface="Bahnschrift" panose="020B0502040204020203" pitchFamily="34" charset="0"/>
                <a:cs typeface="Arial" panose="020B0604020202020204" pitchFamily="34" charset="0"/>
              </a:rPr>
              <a:t>excess weight </a:t>
            </a:r>
            <a:r>
              <a:rPr lang="en-US" sz="1100" dirty="0">
                <a:latin typeface="Bahnschrift" panose="020B0502040204020203" pitchFamily="34" charset="0"/>
              </a:rPr>
              <a:t>(BMI) by applying three intervention scenarios.</a:t>
            </a:r>
            <a:endParaRPr lang="en-US" sz="1100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81150" y="1176639"/>
            <a:ext cx="9067800" cy="4967838"/>
            <a:chOff x="0" y="532736"/>
            <a:chExt cx="12192000" cy="68568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32736"/>
              <a:ext cx="12192000" cy="579252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6571" y="6326423"/>
              <a:ext cx="5919864" cy="1063153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DEBFEFD-2B4E-461C-B991-5B2873E91FA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200467" y="369409"/>
            <a:ext cx="1101725" cy="40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E76CAB1-C848-4B32-95FF-675F288E9645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5452" y="969216"/>
            <a:ext cx="11136948" cy="60593"/>
            <a:chOff x="968" y="1873"/>
            <a:chExt cx="10147" cy="4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484A4FD-489B-4F26-BD84-B09D4DA6C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873"/>
              <a:ext cx="3384" cy="43"/>
            </a:xfrm>
            <a:prstGeom prst="rect">
              <a:avLst/>
            </a:prstGeom>
            <a:solidFill>
              <a:srgbClr val="FFD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D56EB44-A721-49E4-81CE-B9A6395B9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1873"/>
              <a:ext cx="3384" cy="43"/>
            </a:xfrm>
            <a:prstGeom prst="rect">
              <a:avLst/>
            </a:prstGeom>
            <a:solidFill>
              <a:srgbClr val="00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3EE1112-5621-4ABD-89B1-73C6D6E85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0" y="1873"/>
              <a:ext cx="3385" cy="43"/>
            </a:xfrm>
            <a:prstGeom prst="rect">
              <a:avLst/>
            </a:prstGeom>
            <a:solidFill>
              <a:srgbClr val="EB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</p:grpSp>
      <p:pic>
        <p:nvPicPr>
          <p:cNvPr id="12" name="Picture 11" descr="C:\Users\elizabeth.holmes\Dropbox\PARStudy\Logo\ComPARe.jpg">
            <a:extLst>
              <a:ext uri="{FF2B5EF4-FFF2-40B4-BE49-F238E27FC236}">
                <a16:creationId xmlns:a16="http://schemas.microsoft.com/office/drawing/2014/main" id="{674FA508-C26A-497E-8F79-8975CB13DFA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" y="282636"/>
            <a:ext cx="719455" cy="5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B93F7F-DC4B-41A2-B527-18DF894DFD81}"/>
              </a:ext>
            </a:extLst>
          </p:cNvPr>
          <p:cNvSpPr txBox="1"/>
          <p:nvPr/>
        </p:nvSpPr>
        <p:spPr>
          <a:xfrm>
            <a:off x="162241" y="6424250"/>
            <a:ext cx="1285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ComPARe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8506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1477" y="514609"/>
            <a:ext cx="7846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Preventable cancer cases attributable to excess weight in both sexes (indicated with waist circumference)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51329" y="1176639"/>
            <a:ext cx="8795267" cy="5031374"/>
            <a:chOff x="0" y="579274"/>
            <a:chExt cx="12192000" cy="67979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9274"/>
              <a:ext cx="12192000" cy="569945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09731" y="6338761"/>
              <a:ext cx="6509832" cy="1038477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219324" y="6208013"/>
            <a:ext cx="9292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ahnschrift" panose="020B0502040204020203" pitchFamily="34" charset="0"/>
              </a:rPr>
              <a:t>Left panel: Projected annual preventable cancer cases attributable to </a:t>
            </a:r>
            <a:r>
              <a:rPr lang="en-US" sz="1100" dirty="0">
                <a:latin typeface="Bahnschrift" panose="020B0502040204020203" pitchFamily="34" charset="0"/>
                <a:cs typeface="Arial" panose="020B0604020202020204" pitchFamily="34" charset="0"/>
              </a:rPr>
              <a:t>excess weight </a:t>
            </a:r>
            <a:r>
              <a:rPr lang="en-US" sz="1100" dirty="0">
                <a:latin typeface="Bahnschrift" panose="020B0502040204020203" pitchFamily="34" charset="0"/>
              </a:rPr>
              <a:t>(waist circumference) by applying three intervention scenarios; </a:t>
            </a:r>
          </a:p>
          <a:p>
            <a:r>
              <a:rPr lang="en-US" sz="1100" dirty="0">
                <a:latin typeface="Bahnschrift" panose="020B0502040204020203" pitchFamily="34" charset="0"/>
              </a:rPr>
              <a:t>Right panel: Projected cumulative preventable cancer cases attributable to </a:t>
            </a:r>
            <a:r>
              <a:rPr lang="en-US" sz="1100" dirty="0">
                <a:latin typeface="Bahnschrift" panose="020B0502040204020203" pitchFamily="34" charset="0"/>
                <a:cs typeface="Arial" panose="020B0604020202020204" pitchFamily="34" charset="0"/>
              </a:rPr>
              <a:t>excess weight </a:t>
            </a:r>
            <a:r>
              <a:rPr lang="en-US" sz="1100" dirty="0">
                <a:latin typeface="Bahnschrift" panose="020B0502040204020203" pitchFamily="34" charset="0"/>
              </a:rPr>
              <a:t>by applying three intervention scenarios.</a:t>
            </a:r>
            <a:endParaRPr lang="en-US" sz="1100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697EA5-092B-4472-A985-FFE5F554D4A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200467" y="369409"/>
            <a:ext cx="1101725" cy="40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A5062C8-60F9-420E-8727-A826297D669B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5452" y="969216"/>
            <a:ext cx="11136948" cy="60593"/>
            <a:chOff x="968" y="1873"/>
            <a:chExt cx="10147" cy="4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93D500A-6CFE-4274-BB87-42E701F3D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873"/>
              <a:ext cx="3384" cy="43"/>
            </a:xfrm>
            <a:prstGeom prst="rect">
              <a:avLst/>
            </a:prstGeom>
            <a:solidFill>
              <a:srgbClr val="FFD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882E1B7-0397-4AC2-9F7D-B64AC080E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1873"/>
              <a:ext cx="3384" cy="43"/>
            </a:xfrm>
            <a:prstGeom prst="rect">
              <a:avLst/>
            </a:prstGeom>
            <a:solidFill>
              <a:srgbClr val="00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0D75C10-FB86-4CEB-8E12-D5622584F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0" y="1873"/>
              <a:ext cx="3385" cy="43"/>
            </a:xfrm>
            <a:prstGeom prst="rect">
              <a:avLst/>
            </a:prstGeom>
            <a:solidFill>
              <a:srgbClr val="EB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</p:grpSp>
      <p:pic>
        <p:nvPicPr>
          <p:cNvPr id="14" name="Picture 13" descr="C:\Users\elizabeth.holmes\Dropbox\PARStudy\Logo\ComPARe.jpg">
            <a:extLst>
              <a:ext uri="{FF2B5EF4-FFF2-40B4-BE49-F238E27FC236}">
                <a16:creationId xmlns:a16="http://schemas.microsoft.com/office/drawing/2014/main" id="{90F92CA0-E95C-45A2-86EF-2D5D28239D0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" y="282636"/>
            <a:ext cx="719455" cy="5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FD35ECA-0CA4-4305-8861-DF8917CCA544}"/>
              </a:ext>
            </a:extLst>
          </p:cNvPr>
          <p:cNvSpPr txBox="1"/>
          <p:nvPr/>
        </p:nvSpPr>
        <p:spPr>
          <a:xfrm>
            <a:off x="162241" y="6424250"/>
            <a:ext cx="1285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ComPARe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030072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5009" y="504923"/>
            <a:ext cx="7642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Preventable cancer cases attributable to excess weight in both sexes (indicated with waist-to-hip ratio)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71649" y="1167164"/>
            <a:ext cx="9051861" cy="5038368"/>
            <a:chOff x="0" y="539462"/>
            <a:chExt cx="12192000" cy="671871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39462"/>
              <a:ext cx="12192000" cy="577907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8088" y="6318537"/>
              <a:ext cx="5754491" cy="939639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228849" y="6205532"/>
            <a:ext cx="9614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ahnschrift" panose="020B0502040204020203" pitchFamily="34" charset="0"/>
              </a:rPr>
              <a:t>Left panel: Projected annual preventable cancer cases attributable to </a:t>
            </a:r>
            <a:r>
              <a:rPr lang="en-US" sz="1100" dirty="0">
                <a:latin typeface="Bahnschrift" panose="020B0502040204020203" pitchFamily="34" charset="0"/>
                <a:cs typeface="Arial" panose="020B0604020202020204" pitchFamily="34" charset="0"/>
              </a:rPr>
              <a:t>excess weight </a:t>
            </a:r>
            <a:r>
              <a:rPr lang="en-US" sz="1100" dirty="0">
                <a:latin typeface="Bahnschrift" panose="020B0502040204020203" pitchFamily="34" charset="0"/>
              </a:rPr>
              <a:t>(waist-to-hip ratio) by applying three intervention scenarios; </a:t>
            </a:r>
          </a:p>
          <a:p>
            <a:r>
              <a:rPr lang="en-US" sz="1100" dirty="0">
                <a:latin typeface="Bahnschrift" panose="020B0502040204020203" pitchFamily="34" charset="0"/>
              </a:rPr>
              <a:t>Right panel: Projected cumulative preventable cancer cases attributable to </a:t>
            </a:r>
            <a:r>
              <a:rPr lang="en-US" sz="1100" dirty="0">
                <a:latin typeface="Bahnschrift" panose="020B0502040204020203" pitchFamily="34" charset="0"/>
                <a:cs typeface="Arial" panose="020B0604020202020204" pitchFamily="34" charset="0"/>
              </a:rPr>
              <a:t>excess weight </a:t>
            </a:r>
            <a:r>
              <a:rPr lang="en-US" sz="1100" dirty="0">
                <a:latin typeface="Bahnschrift" panose="020B0502040204020203" pitchFamily="34" charset="0"/>
              </a:rPr>
              <a:t>by applying three intervention scenarios.</a:t>
            </a:r>
            <a:endParaRPr lang="en-US" sz="1100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9B229B-62BB-44B2-B9E8-3842FBACC18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200467" y="369409"/>
            <a:ext cx="1101725" cy="40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E16CDDD-3C42-4BCA-8D5D-3279AD688DC5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5452" y="969216"/>
            <a:ext cx="11136948" cy="60593"/>
            <a:chOff x="968" y="1873"/>
            <a:chExt cx="10147" cy="4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AF506E-70BD-4E4D-AAD8-7CFE6EDAE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873"/>
              <a:ext cx="3384" cy="43"/>
            </a:xfrm>
            <a:prstGeom prst="rect">
              <a:avLst/>
            </a:prstGeom>
            <a:solidFill>
              <a:srgbClr val="FFD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096F6DC-2BBB-4D63-94A6-BE249569F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1873"/>
              <a:ext cx="3384" cy="43"/>
            </a:xfrm>
            <a:prstGeom prst="rect">
              <a:avLst/>
            </a:prstGeom>
            <a:solidFill>
              <a:srgbClr val="00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3D0BD63-AED2-4615-9409-A84AF5FB6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0" y="1873"/>
              <a:ext cx="3385" cy="43"/>
            </a:xfrm>
            <a:prstGeom prst="rect">
              <a:avLst/>
            </a:prstGeom>
            <a:solidFill>
              <a:srgbClr val="EB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</p:grpSp>
      <p:pic>
        <p:nvPicPr>
          <p:cNvPr id="14" name="Picture 13" descr="C:\Users\elizabeth.holmes\Dropbox\PARStudy\Logo\ComPARe.jpg">
            <a:extLst>
              <a:ext uri="{FF2B5EF4-FFF2-40B4-BE49-F238E27FC236}">
                <a16:creationId xmlns:a16="http://schemas.microsoft.com/office/drawing/2014/main" id="{72606948-085D-4602-88F2-602F9B27FF5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" y="282636"/>
            <a:ext cx="719455" cy="5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DAABDCE-A992-4ECD-AF2C-099BDC5F019F}"/>
              </a:ext>
            </a:extLst>
          </p:cNvPr>
          <p:cNvSpPr txBox="1"/>
          <p:nvPr/>
        </p:nvSpPr>
        <p:spPr>
          <a:xfrm>
            <a:off x="162241" y="6424250"/>
            <a:ext cx="1285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ComPARe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64925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3846" y="514609"/>
            <a:ext cx="5477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63B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Preventable cancer cases attributable to physical inactivity in both sexes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4074" y="6151795"/>
            <a:ext cx="96344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ahnschrift" panose="020B0502040204020203" pitchFamily="34" charset="0"/>
              </a:rPr>
              <a:t>Left panel: Projected annual preventable cancer cases attributable to </a:t>
            </a:r>
            <a:r>
              <a:rPr lang="en-US" sz="1100" dirty="0">
                <a:latin typeface="Bahnschrift" panose="020B0502040204020203" pitchFamily="34" charset="0"/>
                <a:cs typeface="Arial" panose="020B0604020202020204" pitchFamily="34" charset="0"/>
              </a:rPr>
              <a:t>physical inactivity </a:t>
            </a:r>
            <a:r>
              <a:rPr lang="en-US" sz="1100" dirty="0">
                <a:latin typeface="Bahnschrift" panose="020B0502040204020203" pitchFamily="34" charset="0"/>
              </a:rPr>
              <a:t>by applying three intervention scenarios; </a:t>
            </a:r>
          </a:p>
          <a:p>
            <a:r>
              <a:rPr lang="en-US" sz="1100" dirty="0">
                <a:latin typeface="Bahnschrift" panose="020B0502040204020203" pitchFamily="34" charset="0"/>
              </a:rPr>
              <a:t>Right panel: Projected cumulative preventable cancer cases attributable to </a:t>
            </a:r>
            <a:r>
              <a:rPr lang="en-US" sz="1100" dirty="0">
                <a:latin typeface="Bahnschrift" panose="020B0502040204020203" pitchFamily="34" charset="0"/>
                <a:cs typeface="Arial" panose="020B0604020202020204" pitchFamily="34" charset="0"/>
              </a:rPr>
              <a:t>physical inactivity </a:t>
            </a:r>
            <a:r>
              <a:rPr lang="en-US" sz="1100" dirty="0">
                <a:latin typeface="Bahnschrift" panose="020B0502040204020203" pitchFamily="34" charset="0"/>
              </a:rPr>
              <a:t>by applying three intervention scenarios.</a:t>
            </a:r>
            <a:endParaRPr lang="en-US" sz="1100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47850" y="1176639"/>
            <a:ext cx="8854362" cy="4975156"/>
            <a:chOff x="0" y="553856"/>
            <a:chExt cx="12192000" cy="68649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53856"/>
              <a:ext cx="12192000" cy="575028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26974" y="6358552"/>
              <a:ext cx="5999583" cy="1060297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6CF9138-59DE-4F46-A07B-6CA92508846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200467" y="369409"/>
            <a:ext cx="1101725" cy="40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E27F42B-A73D-40D0-9134-83D87F7B2FF4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5452" y="969216"/>
            <a:ext cx="11136948" cy="60593"/>
            <a:chOff x="968" y="1873"/>
            <a:chExt cx="10147" cy="4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2ECD7B5-92EE-4CC7-A232-80BE39AB4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873"/>
              <a:ext cx="3384" cy="43"/>
            </a:xfrm>
            <a:prstGeom prst="rect">
              <a:avLst/>
            </a:prstGeom>
            <a:solidFill>
              <a:srgbClr val="FFD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653DE5D-B3DE-418F-919B-2BABA0ACE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1873"/>
              <a:ext cx="3384" cy="43"/>
            </a:xfrm>
            <a:prstGeom prst="rect">
              <a:avLst/>
            </a:prstGeom>
            <a:solidFill>
              <a:srgbClr val="006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480DD6D-CF19-4D5E-9DC6-FAEDF3CAE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0" y="1873"/>
              <a:ext cx="3385" cy="43"/>
            </a:xfrm>
            <a:prstGeom prst="rect">
              <a:avLst/>
            </a:prstGeom>
            <a:solidFill>
              <a:srgbClr val="EB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>
                <a:latin typeface="Bahnschrift" panose="020B0502040204020203" pitchFamily="34" charset="0"/>
              </a:endParaRPr>
            </a:p>
          </p:txBody>
        </p:sp>
      </p:grpSp>
      <p:pic>
        <p:nvPicPr>
          <p:cNvPr id="12" name="Picture 11" descr="C:\Users\elizabeth.holmes\Dropbox\PARStudy\Logo\ComPARe.jpg">
            <a:extLst>
              <a:ext uri="{FF2B5EF4-FFF2-40B4-BE49-F238E27FC236}">
                <a16:creationId xmlns:a16="http://schemas.microsoft.com/office/drawing/2014/main" id="{B1EB318C-68B1-4B7C-86F9-8E6BD6C143C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" y="282636"/>
            <a:ext cx="719455" cy="5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AA6E1D-5F7D-4FAF-82A8-6F5097DC4AA1}"/>
              </a:ext>
            </a:extLst>
          </p:cNvPr>
          <p:cNvSpPr txBox="1"/>
          <p:nvPr/>
        </p:nvSpPr>
        <p:spPr>
          <a:xfrm>
            <a:off x="162241" y="6424250"/>
            <a:ext cx="1285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ComPARe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265159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955</Words>
  <Application>Microsoft Office PowerPoint</Application>
  <PresentationFormat>Widescreen</PresentationFormat>
  <Paragraphs>77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Bahnschrift</vt:lpstr>
      <vt:lpstr>Calibri</vt:lpstr>
      <vt:lpstr>Calibri Light</vt:lpstr>
      <vt:lpstr>Office Theme</vt:lpstr>
      <vt:lpstr>Selected figures from ComPARe Future burden of cancer</vt:lpstr>
      <vt:lpstr>Lifestyle risk factors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Infectious agent risk factors</vt:lpstr>
      <vt:lpstr>PowerPoint Presentation</vt:lpstr>
      <vt:lpstr>PowerPoint Presentation</vt:lpstr>
      <vt:lpstr>PowerPoint Presentation</vt:lpstr>
      <vt:lpstr>PowerPoint Presentation</vt:lpstr>
      <vt:lpstr>Environmental risk factors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Yibing Ruan</dc:creator>
  <cp:lastModifiedBy>Apiramy Jeyapalan</cp:lastModifiedBy>
  <cp:revision>16</cp:revision>
  <dcterms:created xsi:type="dcterms:W3CDTF">2019-03-28T16:26:46Z</dcterms:created>
  <dcterms:modified xsi:type="dcterms:W3CDTF">2019-11-08T17:58:02Z</dcterms:modified>
</cp:coreProperties>
</file>