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Lst>
  <p:notesMasterIdLst>
    <p:notesMasterId r:id="rId39"/>
  </p:notesMasterIdLst>
  <p:handoutMasterIdLst>
    <p:handoutMasterId r:id="rId40"/>
  </p:handoutMasterIdLst>
  <p:sldIdLst>
    <p:sldId id="307" r:id="rId6"/>
    <p:sldId id="389" r:id="rId7"/>
    <p:sldId id="415" r:id="rId8"/>
    <p:sldId id="416" r:id="rId9"/>
    <p:sldId id="388" r:id="rId10"/>
    <p:sldId id="418" r:id="rId11"/>
    <p:sldId id="420" r:id="rId12"/>
    <p:sldId id="427" r:id="rId13"/>
    <p:sldId id="426" r:id="rId14"/>
    <p:sldId id="425" r:id="rId15"/>
    <p:sldId id="424" r:id="rId16"/>
    <p:sldId id="423" r:id="rId17"/>
    <p:sldId id="422" r:id="rId18"/>
    <p:sldId id="419" r:id="rId19"/>
    <p:sldId id="421" r:id="rId20"/>
    <p:sldId id="432" r:id="rId21"/>
    <p:sldId id="433" r:id="rId22"/>
    <p:sldId id="431" r:id="rId23"/>
    <p:sldId id="430" r:id="rId24"/>
    <p:sldId id="429" r:id="rId25"/>
    <p:sldId id="428" r:id="rId26"/>
    <p:sldId id="417" r:id="rId27"/>
    <p:sldId id="435" r:id="rId28"/>
    <p:sldId id="444" r:id="rId29"/>
    <p:sldId id="443" r:id="rId30"/>
    <p:sldId id="442" r:id="rId31"/>
    <p:sldId id="441" r:id="rId32"/>
    <p:sldId id="440" r:id="rId33"/>
    <p:sldId id="439" r:id="rId34"/>
    <p:sldId id="438" r:id="rId35"/>
    <p:sldId id="446" r:id="rId36"/>
    <p:sldId id="445" r:id="rId37"/>
    <p:sldId id="437" r:id="rId38"/>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12899A-B461-064D-B8B8-CFBF19F8BA61}" name="Nayab Choudhry" initials="NC" userId="S::nayab.choudhry@cancer.ca::e8d40ee6-88c7-4588-86fe-92783e39d2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339966"/>
    <a:srgbClr val="BA0C2F"/>
    <a:srgbClr val="E97E09"/>
    <a:srgbClr val="956D09"/>
    <a:srgbClr val="868915"/>
    <a:srgbClr val="CED220"/>
    <a:srgbClr val="6600CC"/>
    <a:srgbClr val="0066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93" autoAdjust="0"/>
    <p:restoredTop sz="90402" autoAdjust="0"/>
  </p:normalViewPr>
  <p:slideViewPr>
    <p:cSldViewPr>
      <p:cViewPr varScale="1">
        <p:scale>
          <a:sx n="74" d="100"/>
          <a:sy n="74" d="100"/>
        </p:scale>
        <p:origin x="1872"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7" d="100"/>
          <a:sy n="77" d="100"/>
        </p:scale>
        <p:origin x="-2040"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104451"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algn="r" defTabSz="922338">
              <a:defRPr sz="1200">
                <a:latin typeface="Arial" charset="0"/>
                <a:cs typeface="Arial" charset="0"/>
              </a:defRPr>
            </a:lvl1pPr>
          </a:lstStyle>
          <a:p>
            <a:pPr>
              <a:defRPr/>
            </a:pPr>
            <a:endParaRPr lang="en-US"/>
          </a:p>
        </p:txBody>
      </p:sp>
      <p:sp>
        <p:nvSpPr>
          <p:cNvPr id="104452" name="Rectangle 4"/>
          <p:cNvSpPr>
            <a:spLocks noGrp="1" noChangeArrowheads="1"/>
          </p:cNvSpPr>
          <p:nvPr>
            <p:ph type="ftr" sz="quarter" idx="2"/>
          </p:nvPr>
        </p:nvSpPr>
        <p:spPr bwMode="auto">
          <a:xfrm>
            <a:off x="0"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104453" name="Rectangle 5"/>
          <p:cNvSpPr>
            <a:spLocks noGrp="1" noChangeArrowheads="1"/>
          </p:cNvSpPr>
          <p:nvPr>
            <p:ph type="sldNum" sz="quarter" idx="3"/>
          </p:nvPr>
        </p:nvSpPr>
        <p:spPr bwMode="auto">
          <a:xfrm>
            <a:off x="3884613"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algn="r" defTabSz="922338">
              <a:defRPr sz="1200">
                <a:latin typeface="Arial" charset="0"/>
                <a:cs typeface="Arial" charset="0"/>
              </a:defRPr>
            </a:lvl1pPr>
          </a:lstStyle>
          <a:p>
            <a:pPr>
              <a:defRPr/>
            </a:pPr>
            <a:fld id="{5C5E5F36-76DA-4D4F-973D-CE1C6D9D04F9}" type="slidenum">
              <a:rPr lang="en-US"/>
              <a:pPr>
                <a:defRPr/>
              </a:pPr>
              <a:t>‹#›</a:t>
            </a:fld>
            <a:endParaRPr lang="en-US"/>
          </a:p>
        </p:txBody>
      </p:sp>
    </p:spTree>
    <p:extLst>
      <p:ext uri="{BB962C8B-B14F-4D97-AF65-F5344CB8AC3E}">
        <p14:creationId xmlns:p14="http://schemas.microsoft.com/office/powerpoint/2010/main" val="444974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algn="r" defTabSz="922338">
              <a:defRPr sz="1200">
                <a:latin typeface="Arial" charset="0"/>
                <a:cs typeface="Arial" charset="0"/>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p:spPr>
      </p:sp>
      <p:sp>
        <p:nvSpPr>
          <p:cNvPr id="83973" name="Rectangle 5"/>
          <p:cNvSpPr>
            <a:spLocks noGrp="1" noChangeArrowheads="1"/>
          </p:cNvSpPr>
          <p:nvPr>
            <p:ph type="body" sz="quarter" idx="3"/>
          </p:nvPr>
        </p:nvSpPr>
        <p:spPr bwMode="auto">
          <a:xfrm>
            <a:off x="685800" y="4414838"/>
            <a:ext cx="5486400" cy="4184650"/>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p:cNvSpPr>
            <a:spLocks noGrp="1" noChangeArrowheads="1"/>
          </p:cNvSpPr>
          <p:nvPr>
            <p:ph type="ftr" sz="quarter" idx="4"/>
          </p:nvPr>
        </p:nvSpPr>
        <p:spPr bwMode="auto">
          <a:xfrm>
            <a:off x="0"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algn="r" defTabSz="922338">
              <a:defRPr sz="1200">
                <a:latin typeface="Arial" charset="0"/>
                <a:cs typeface="Arial" charset="0"/>
              </a:defRPr>
            </a:lvl1pPr>
          </a:lstStyle>
          <a:p>
            <a:pPr>
              <a:defRPr/>
            </a:pPr>
            <a:fld id="{625C7A67-BE26-4942-B524-83B84CE22BDF}" type="slidenum">
              <a:rPr lang="en-US"/>
              <a:pPr>
                <a:defRPr/>
              </a:pPr>
              <a:t>‹#›</a:t>
            </a:fld>
            <a:endParaRPr lang="en-US"/>
          </a:p>
        </p:txBody>
      </p:sp>
    </p:spTree>
    <p:extLst>
      <p:ext uri="{BB962C8B-B14F-4D97-AF65-F5344CB8AC3E}">
        <p14:creationId xmlns:p14="http://schemas.microsoft.com/office/powerpoint/2010/main" val="5815283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E89A2AFD-4B86-4CCE-B98F-08FE662FBF6D}" type="slidenum">
              <a:rPr lang="en-US" smtClean="0">
                <a:latin typeface="Arial" pitchFamily="34" charset="0"/>
                <a:cs typeface="Arial" pitchFamily="34" charset="0"/>
              </a:rPr>
              <a:pPr/>
              <a:t>1</a:t>
            </a:fld>
            <a:endParaRPr lang="en-US">
              <a:latin typeface="Arial" pitchFamily="34" charset="0"/>
              <a:cs typeface="Arial"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CA" dirty="0">
              <a:latin typeface="Arial" pitchFamily="34" charset="0"/>
              <a:cs typeface="Arial" pitchFamily="34" charset="0"/>
            </a:endParaRPr>
          </a:p>
        </p:txBody>
      </p:sp>
    </p:spTree>
    <p:extLst>
      <p:ext uri="{BB962C8B-B14F-4D97-AF65-F5344CB8AC3E}">
        <p14:creationId xmlns:p14="http://schemas.microsoft.com/office/powerpoint/2010/main" val="2233158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12</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dirty="0">
              <a:latin typeface="Arial" pitchFamily="34" charset="0"/>
              <a:cs typeface="Arial" pitchFamily="34" charset="0"/>
            </a:endParaRPr>
          </a:p>
        </p:txBody>
      </p:sp>
    </p:spTree>
    <p:extLst>
      <p:ext uri="{BB962C8B-B14F-4D97-AF65-F5344CB8AC3E}">
        <p14:creationId xmlns:p14="http://schemas.microsoft.com/office/powerpoint/2010/main" val="3522495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13</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698032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14</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410558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15</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916858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16</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202533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17</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413443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18</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913184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19</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96255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20</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235425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21</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r>
              <a:rPr lang="en-US" dirty="0">
                <a:latin typeface="Arial" pitchFamily="34" charset="0"/>
                <a:cs typeface="Arial" pitchFamily="34" charset="0"/>
              </a:rPr>
              <a:t>Update from here onwards</a:t>
            </a:r>
            <a:endParaRPr lang="en-CA" dirty="0">
              <a:latin typeface="Arial" pitchFamily="34" charset="0"/>
              <a:cs typeface="Arial" pitchFamily="34" charset="0"/>
            </a:endParaRPr>
          </a:p>
        </p:txBody>
      </p:sp>
    </p:spTree>
    <p:extLst>
      <p:ext uri="{BB962C8B-B14F-4D97-AF65-F5344CB8AC3E}">
        <p14:creationId xmlns:p14="http://schemas.microsoft.com/office/powerpoint/2010/main" val="163075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bubble</a:t>
            </a:r>
            <a:endParaRPr lang="en-CA" dirty="0"/>
          </a:p>
        </p:txBody>
      </p:sp>
      <p:sp>
        <p:nvSpPr>
          <p:cNvPr id="4" name="Slide Number Placeholder 3"/>
          <p:cNvSpPr>
            <a:spLocks noGrp="1"/>
          </p:cNvSpPr>
          <p:nvPr>
            <p:ph type="sldNum" sz="quarter" idx="5"/>
          </p:nvPr>
        </p:nvSpPr>
        <p:spPr/>
        <p:txBody>
          <a:bodyPr/>
          <a:lstStyle/>
          <a:p>
            <a:pPr>
              <a:defRPr/>
            </a:pPr>
            <a:fld id="{625C7A67-BE26-4942-B524-83B84CE22BDF}" type="slidenum">
              <a:rPr lang="en-US" smtClean="0"/>
              <a:pPr>
                <a:defRPr/>
              </a:pPr>
              <a:t>2</a:t>
            </a:fld>
            <a:endParaRPr lang="en-US"/>
          </a:p>
        </p:txBody>
      </p:sp>
    </p:spTree>
    <p:extLst>
      <p:ext uri="{BB962C8B-B14F-4D97-AF65-F5344CB8AC3E}">
        <p14:creationId xmlns:p14="http://schemas.microsoft.com/office/powerpoint/2010/main" val="1330593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22</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687360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23</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422956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24</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874565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25</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40214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26</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321387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27</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233875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28</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58811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29</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437547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30</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891985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5FBF3-2CE2-2177-F986-6A49721AF52E}"/>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CE7FA840-3BBA-06D4-5862-DE43B9EE9D51}"/>
              </a:ext>
            </a:extLst>
          </p:cNvPr>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31</a:t>
            </a:fld>
            <a:endParaRPr lang="en-US">
              <a:latin typeface="Arial" pitchFamily="34" charset="0"/>
              <a:cs typeface="Arial" pitchFamily="34" charset="0"/>
            </a:endParaRPr>
          </a:p>
        </p:txBody>
      </p:sp>
      <p:sp>
        <p:nvSpPr>
          <p:cNvPr id="11267" name="Rectangle 2">
            <a:extLst>
              <a:ext uri="{FF2B5EF4-FFF2-40B4-BE49-F238E27FC236}">
                <a16:creationId xmlns:a16="http://schemas.microsoft.com/office/drawing/2014/main" id="{34108308-905A-A496-222A-EBF877E95DD0}"/>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426FA9BA-ED5E-AE88-3D7E-E4A16594C65C}"/>
              </a:ext>
            </a:extLst>
          </p:cNvPr>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363561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5</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622084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066A9-16A5-C7E3-D692-079BFD6B7B6B}"/>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4E19ACE8-EA5D-462A-AD96-F6216B804163}"/>
              </a:ext>
            </a:extLst>
          </p:cNvPr>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32</a:t>
            </a:fld>
            <a:endParaRPr lang="en-US">
              <a:latin typeface="Arial" pitchFamily="34" charset="0"/>
              <a:cs typeface="Arial" pitchFamily="34" charset="0"/>
            </a:endParaRPr>
          </a:p>
        </p:txBody>
      </p:sp>
      <p:sp>
        <p:nvSpPr>
          <p:cNvPr id="11267" name="Rectangle 2">
            <a:extLst>
              <a:ext uri="{FF2B5EF4-FFF2-40B4-BE49-F238E27FC236}">
                <a16:creationId xmlns:a16="http://schemas.microsoft.com/office/drawing/2014/main" id="{2B2E35F5-B6D4-0F89-BA8A-7F1A941B1D5B}"/>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13A51D4F-63C1-500B-653A-8F3675DEB33F}"/>
              </a:ext>
            </a:extLst>
          </p:cNvPr>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849996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33</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19207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6</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921826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7</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287170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8</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615481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9</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758067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10</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922326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11</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029460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2188"/>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xfrm>
            <a:off x="6096000" y="6308725"/>
            <a:ext cx="2286000" cy="274637"/>
          </a:xfrm>
          <a:prstGeom prst="rect">
            <a:avLst/>
          </a:prstGeom>
          <a:ln/>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a:lvl1pPr>
          </a:lstStyle>
          <a:p>
            <a:pPr algn="r"/>
            <a:r>
              <a:rPr lang="en-CA" sz="1000" b="1" dirty="0">
                <a:solidFill>
                  <a:srgbClr val="FF0000"/>
                </a:solidFill>
                <a:latin typeface="Century Gothic" pitchFamily="34" charset="0"/>
              </a:rPr>
              <a:t>Canadian Cancer Statistics 2019</a:t>
            </a:r>
          </a:p>
        </p:txBody>
      </p:sp>
      <p:sp>
        <p:nvSpPr>
          <p:cNvPr id="6" name="Title 1">
            <a:extLst>
              <a:ext uri="{FF2B5EF4-FFF2-40B4-BE49-F238E27FC236}">
                <a16:creationId xmlns:a16="http://schemas.microsoft.com/office/drawing/2014/main" id="{7702E401-0B45-4374-AD5C-20A6CF020066}"/>
              </a:ext>
            </a:extLst>
          </p:cNvPr>
          <p:cNvSpPr>
            <a:spLocks noGrp="1"/>
          </p:cNvSpPr>
          <p:nvPr>
            <p:ph type="title"/>
          </p:nvPr>
        </p:nvSpPr>
        <p:spPr>
          <a:xfrm>
            <a:off x="457200" y="975518"/>
            <a:ext cx="8229600" cy="686095"/>
          </a:xfrm>
          <a:prstGeom prst="rect">
            <a:avLst/>
          </a:prstGeom>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3E384A0B-6F46-422B-89F0-7EB68C363B1B}" type="datetime1">
              <a:rPr lang="en-US"/>
              <a:pPr>
                <a:defRPr/>
              </a:pPr>
              <a:t>10/24/2025</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500753E1-A23D-4465-A43F-DB2A7CA11211}" type="datetime1">
              <a:rPr lang="en-US"/>
              <a:pPr>
                <a:defRPr/>
              </a:pPr>
              <a:t>10/24/2025</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FD1C1DF8-16B2-40A2-B1DA-439F0BA3ABAA}" type="datetime1">
              <a:rPr lang="en-US"/>
              <a:pPr>
                <a:defRPr/>
              </a:pPr>
              <a:t>10/24/2025</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50B4F44C-789F-4BAF-8461-E6BA9B254062}" type="datetime1">
              <a:rPr lang="en-US"/>
              <a:pPr>
                <a:defRPr/>
              </a:pPr>
              <a:t>10/24/2025</a:t>
            </a:fld>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6C0E73BA-0BC2-4E4B-A217-504DFDB9F320}" type="datetime1">
              <a:rPr lang="en-US"/>
              <a:pPr>
                <a:defRPr/>
              </a:pPr>
              <a:t>10/24/2025</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BD014CD5-19DB-4A08-B545-7AA380B93F39}" type="datetime1">
              <a:rPr lang="en-US"/>
              <a:pPr>
                <a:defRPr/>
              </a:pPr>
              <a:t>10/24/2025</a:t>
            </a:fld>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230F0E3-F993-4DC4-B433-E6F4BC7B3743}" type="datetime1">
              <a:rPr lang="en-US"/>
              <a:pPr>
                <a:defRPr/>
              </a:pPr>
              <a:t>10/24/2025</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CCBE820D-EAC9-46C6-8C7E-4E93F95BAB53}" type="datetime1">
              <a:rPr lang="en-US"/>
              <a:pPr>
                <a:defRPr/>
              </a:pPr>
              <a:t>10/24/2025</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8DA464F2-8826-40FD-ABF5-EF1C71EA8E8B}" type="datetime1">
              <a:rPr lang="en-US"/>
              <a:pPr>
                <a:defRPr/>
              </a:pPr>
              <a:t>10/24/2025</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1AE8BC57-5D82-46ED-84A4-DA4EF7B83D24}" type="datetime1">
              <a:rPr lang="en-US"/>
              <a:pPr>
                <a:defRPr/>
              </a:pPr>
              <a:t>10/24/2025</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710" y="990599"/>
            <a:ext cx="8217090" cy="822869"/>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7200" y="1813469"/>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13469"/>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D4E4A18-56F9-4A0F-A30D-35032E04183B}"/>
              </a:ext>
            </a:extLst>
          </p:cNvPr>
          <p:cNvSpPr>
            <a:spLocks noGrp="1" noChangeArrowheads="1"/>
          </p:cNvSpPr>
          <p:nvPr>
            <p:ph type="ftr" sz="quarter" idx="11"/>
          </p:nvPr>
        </p:nvSpPr>
        <p:spPr>
          <a:xfrm>
            <a:off x="6096000" y="6446043"/>
            <a:ext cx="2286000" cy="274637"/>
          </a:xfrm>
          <a:prstGeom prst="rect">
            <a:avLst/>
          </a:prstGeom>
          <a:ln/>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a:lvl1pPr>
          </a:lstStyle>
          <a:p>
            <a:pPr algn="r"/>
            <a:r>
              <a:rPr lang="en-CA" sz="1000" b="1" dirty="0">
                <a:solidFill>
                  <a:srgbClr val="FF0000"/>
                </a:solidFill>
                <a:latin typeface="Century Gothic" pitchFamily="34" charset="0"/>
              </a:rPr>
              <a:t>Canadian Cancer Statistics 2019</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a:extLst>
              <a:ext uri="{FF2B5EF4-FFF2-40B4-BE49-F238E27FC236}">
                <a16:creationId xmlns:a16="http://schemas.microsoft.com/office/drawing/2014/main" id="{993FF93B-8E8B-4FF4-841E-1531FAA993BF}"/>
              </a:ext>
            </a:extLst>
          </p:cNvPr>
          <p:cNvSpPr>
            <a:spLocks noGrp="1" noChangeArrowheads="1"/>
          </p:cNvSpPr>
          <p:nvPr>
            <p:ph type="ftr" sz="quarter" idx="11"/>
          </p:nvPr>
        </p:nvSpPr>
        <p:spPr>
          <a:xfrm>
            <a:off x="6096000" y="6308725"/>
            <a:ext cx="2286000" cy="274637"/>
          </a:xfrm>
          <a:prstGeom prst="rect">
            <a:avLst/>
          </a:prstGeom>
          <a:ln/>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a:lvl1pPr>
          </a:lstStyle>
          <a:p>
            <a:pPr algn="r"/>
            <a:r>
              <a:rPr lang="en-CA" sz="1000" b="1" dirty="0">
                <a:solidFill>
                  <a:srgbClr val="FF0000"/>
                </a:solidFill>
                <a:latin typeface="Century Gothic" pitchFamily="34" charset="0"/>
              </a:rPr>
              <a:t>Canadian Cancer Statistics 2019</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1143000"/>
          </a:xfrm>
          <a:prstGeom prst="rect">
            <a:avLst/>
          </a:prstGeom>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8FBB3D9-02EE-40D6-976F-6081C316B1CB}"/>
              </a:ext>
            </a:extLst>
          </p:cNvPr>
          <p:cNvSpPr>
            <a:spLocks noGrp="1" noChangeArrowheads="1"/>
          </p:cNvSpPr>
          <p:nvPr>
            <p:ph type="ftr" sz="quarter" idx="11"/>
          </p:nvPr>
        </p:nvSpPr>
        <p:spPr>
          <a:xfrm>
            <a:off x="6096000" y="6308725"/>
            <a:ext cx="2286000" cy="274637"/>
          </a:xfrm>
          <a:prstGeom prst="rect">
            <a:avLst/>
          </a:prstGeom>
          <a:ln/>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a:lvl1pPr>
          </a:lstStyle>
          <a:p>
            <a:pPr algn="r"/>
            <a:r>
              <a:rPr lang="en-CA" sz="1000" b="1" dirty="0">
                <a:solidFill>
                  <a:srgbClr val="FF0000"/>
                </a:solidFill>
                <a:latin typeface="Century Gothic" pitchFamily="34" charset="0"/>
              </a:rPr>
              <a:t>Canadian Cancer Statistics 2019</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3913" y="955343"/>
            <a:ext cx="5111750" cy="52117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65600" y="990705"/>
            <a:ext cx="3008313" cy="5176401"/>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Rectangle 5">
            <a:extLst>
              <a:ext uri="{FF2B5EF4-FFF2-40B4-BE49-F238E27FC236}">
                <a16:creationId xmlns:a16="http://schemas.microsoft.com/office/drawing/2014/main" id="{0712B34A-7F7D-4392-9A6E-E5253FA9DE6C}"/>
              </a:ext>
            </a:extLst>
          </p:cNvPr>
          <p:cNvSpPr>
            <a:spLocks noGrp="1" noChangeArrowheads="1"/>
          </p:cNvSpPr>
          <p:nvPr>
            <p:ph type="ftr" sz="quarter" idx="11"/>
          </p:nvPr>
        </p:nvSpPr>
        <p:spPr>
          <a:xfrm>
            <a:off x="6096000" y="6308725"/>
            <a:ext cx="2286000" cy="274637"/>
          </a:xfrm>
          <a:prstGeom prst="rect">
            <a:avLst/>
          </a:prstGeom>
          <a:ln/>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a:lvl1pPr>
          </a:lstStyle>
          <a:p>
            <a:pPr algn="r"/>
            <a:r>
              <a:rPr lang="en-CA" sz="1000" b="1" dirty="0">
                <a:solidFill>
                  <a:srgbClr val="FF0000"/>
                </a:solidFill>
                <a:latin typeface="Century Gothic" pitchFamily="34" charset="0"/>
              </a:rPr>
              <a:t>Canadian Cancer Statistics 2019</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fld id="{8061FADE-CE24-4D0F-9F06-385F78F9B9B7}" type="datetime1">
              <a:rPr lang="en-US"/>
              <a:pPr>
                <a:defRPr/>
              </a:pPr>
              <a:t>10/24/2025</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5" name="Picture 10"/>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5562600" y="228600"/>
            <a:ext cx="3028593" cy="648985"/>
          </a:xfrm>
          <a:prstGeom prst="rect">
            <a:avLst/>
          </a:prstGeom>
          <a:noFill/>
          <a:ln w="9525">
            <a:noFill/>
            <a:miter lim="800000"/>
            <a:headEnd/>
            <a:tailEnd/>
          </a:ln>
        </p:spPr>
      </p:pic>
      <p:pic>
        <p:nvPicPr>
          <p:cNvPr id="5127" name="Picture 12"/>
          <p:cNvPicPr>
            <a:picLocks noChangeAspect="1" noChangeArrowheads="1"/>
          </p:cNvPicPr>
          <p:nvPr userDrawn="1"/>
        </p:nvPicPr>
        <p:blipFill>
          <a:blip r:embed="rId11">
            <a:extLst>
              <a:ext uri="{28A0092B-C50C-407E-A947-70E740481C1C}">
                <a14:useLocalDpi xmlns:a14="http://schemas.microsoft.com/office/drawing/2010/main" val="0"/>
              </a:ext>
            </a:extLst>
          </a:blip>
          <a:stretch>
            <a:fillRect/>
          </a:stretch>
        </p:blipFill>
        <p:spPr bwMode="auto">
          <a:xfrm>
            <a:off x="685800" y="115726"/>
            <a:ext cx="2515012" cy="103523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2" r:id="rId1"/>
    <p:sldLayoutId id="2147483651" r:id="rId2"/>
    <p:sldLayoutId id="2147483653" r:id="rId3"/>
    <p:sldLayoutId id="2147483654" r:id="rId4"/>
    <p:sldLayoutId id="2147483655" r:id="rId5"/>
    <p:sldLayoutId id="2147483656" r:id="rId6"/>
    <p:sldLayoutId id="2147483657" r:id="rId7"/>
    <p:sldLayoutId id="2147483658" r:id="rId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146" name="Picture 2" descr="PHAC PPT Master En1"/>
          <p:cNvPicPr>
            <a:picLocks noChangeAspect="1" noChangeArrowheads="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6147"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8" charset="0"/>
                <a:cs typeface="Arial" charset="0"/>
              </a:defRPr>
            </a:lvl1pPr>
          </a:lstStyle>
          <a:p>
            <a:pPr>
              <a:defRPr/>
            </a:pPr>
            <a:fld id="{58B2FDB3-8568-4E31-BA63-3BC5BA876369}" type="datetime1">
              <a:rPr lang="en-US"/>
              <a:pPr>
                <a:defRPr/>
              </a:pPr>
              <a:t>10/24/2025</a:t>
            </a:fld>
            <a:endParaRPr lang="en-US"/>
          </a:p>
        </p:txBody>
      </p:sp>
      <p:sp>
        <p:nvSpPr>
          <p:cNvPr id="18330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8" charset="0"/>
                <a:cs typeface="Arial"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spcBef>
          <a:spcPct val="0"/>
        </a:spcBef>
        <a:spcAft>
          <a:spcPct val="0"/>
        </a:spcAft>
        <a:defRPr sz="4400" b="1">
          <a:solidFill>
            <a:srgbClr val="004080"/>
          </a:solidFill>
          <a:latin typeface="+mj-lt"/>
          <a:ea typeface="+mj-ea"/>
          <a:cs typeface="+mj-cs"/>
        </a:defRPr>
      </a:lvl1pPr>
      <a:lvl2pPr algn="l" rtl="0" eaLnBrk="0" fontAlgn="base" hangingPunct="0">
        <a:spcBef>
          <a:spcPct val="0"/>
        </a:spcBef>
        <a:spcAft>
          <a:spcPct val="0"/>
        </a:spcAft>
        <a:defRPr sz="4400" b="1">
          <a:solidFill>
            <a:srgbClr val="004080"/>
          </a:solidFill>
          <a:latin typeface="Verdana" pitchFamily="34" charset="0"/>
        </a:defRPr>
      </a:lvl2pPr>
      <a:lvl3pPr algn="l" rtl="0" eaLnBrk="0" fontAlgn="base" hangingPunct="0">
        <a:spcBef>
          <a:spcPct val="0"/>
        </a:spcBef>
        <a:spcAft>
          <a:spcPct val="0"/>
        </a:spcAft>
        <a:defRPr sz="4400" b="1">
          <a:solidFill>
            <a:srgbClr val="004080"/>
          </a:solidFill>
          <a:latin typeface="Verdana" pitchFamily="34" charset="0"/>
        </a:defRPr>
      </a:lvl3pPr>
      <a:lvl4pPr algn="l" rtl="0" eaLnBrk="0" fontAlgn="base" hangingPunct="0">
        <a:spcBef>
          <a:spcPct val="0"/>
        </a:spcBef>
        <a:spcAft>
          <a:spcPct val="0"/>
        </a:spcAft>
        <a:defRPr sz="4400" b="1">
          <a:solidFill>
            <a:srgbClr val="004080"/>
          </a:solidFill>
          <a:latin typeface="Verdana" pitchFamily="34" charset="0"/>
        </a:defRPr>
      </a:lvl4pPr>
      <a:lvl5pPr algn="l" rtl="0" eaLnBrk="0" fontAlgn="base" hangingPunct="0">
        <a:spcBef>
          <a:spcPct val="0"/>
        </a:spcBef>
        <a:spcAft>
          <a:spcPct val="0"/>
        </a:spcAft>
        <a:defRPr sz="4400" b="1">
          <a:solidFill>
            <a:srgbClr val="004080"/>
          </a:solidFill>
          <a:latin typeface="Verdana" pitchFamily="34" charset="0"/>
        </a:defRPr>
      </a:lvl5pPr>
      <a:lvl6pPr marL="457200" algn="l" rtl="0" fontAlgn="base">
        <a:spcBef>
          <a:spcPct val="0"/>
        </a:spcBef>
        <a:spcAft>
          <a:spcPct val="0"/>
        </a:spcAft>
        <a:defRPr sz="4400" b="1">
          <a:solidFill>
            <a:srgbClr val="004080"/>
          </a:solidFill>
          <a:latin typeface="Verdana" pitchFamily="34" charset="0"/>
        </a:defRPr>
      </a:lvl6pPr>
      <a:lvl7pPr marL="914400" algn="l" rtl="0" fontAlgn="base">
        <a:spcBef>
          <a:spcPct val="0"/>
        </a:spcBef>
        <a:spcAft>
          <a:spcPct val="0"/>
        </a:spcAft>
        <a:defRPr sz="4400" b="1">
          <a:solidFill>
            <a:srgbClr val="004080"/>
          </a:solidFill>
          <a:latin typeface="Verdana" pitchFamily="34" charset="0"/>
        </a:defRPr>
      </a:lvl7pPr>
      <a:lvl8pPr marL="1371600" algn="l" rtl="0" fontAlgn="base">
        <a:spcBef>
          <a:spcPct val="0"/>
        </a:spcBef>
        <a:spcAft>
          <a:spcPct val="0"/>
        </a:spcAft>
        <a:defRPr sz="4400" b="1">
          <a:solidFill>
            <a:srgbClr val="004080"/>
          </a:solidFill>
          <a:latin typeface="Verdana" pitchFamily="34" charset="0"/>
        </a:defRPr>
      </a:lvl8pPr>
      <a:lvl9pPr marL="1828800" algn="l" rtl="0" fontAlgn="base">
        <a:spcBef>
          <a:spcPct val="0"/>
        </a:spcBef>
        <a:spcAft>
          <a:spcPct val="0"/>
        </a:spcAft>
        <a:defRPr sz="4400" b="1">
          <a:solidFill>
            <a:srgbClr val="004080"/>
          </a:solidFill>
          <a:latin typeface="Verdana" pitchFamily="34" charset="0"/>
        </a:defRPr>
      </a:lvl9pPr>
    </p:titleStyle>
    <p:bodyStyle>
      <a:lvl1pPr marL="457200" indent="-457200" algn="l" rtl="0" eaLnBrk="0" fontAlgn="base" hangingPunct="0">
        <a:lnSpc>
          <a:spcPct val="125000"/>
        </a:lnSpc>
        <a:spcBef>
          <a:spcPct val="0"/>
        </a:spcBef>
        <a:spcAft>
          <a:spcPct val="0"/>
        </a:spcAft>
        <a:buSzPct val="100000"/>
        <a:buFont typeface="Times"/>
        <a:buChar char="•"/>
        <a:defRPr sz="2800">
          <a:solidFill>
            <a:srgbClr val="004080"/>
          </a:solidFill>
          <a:latin typeface="+mn-lt"/>
          <a:ea typeface="+mn-ea"/>
          <a:cs typeface="+mn-cs"/>
        </a:defRPr>
      </a:lvl1pPr>
      <a:lvl2pPr marL="1231900" indent="-711200" algn="l" rtl="0" eaLnBrk="0" fontAlgn="base" hangingPunct="0">
        <a:spcBef>
          <a:spcPct val="20000"/>
        </a:spcBef>
        <a:spcAft>
          <a:spcPct val="0"/>
        </a:spcAft>
        <a:buChar char="–"/>
        <a:defRPr sz="2400">
          <a:solidFill>
            <a:srgbClr val="004080"/>
          </a:solidFill>
          <a:latin typeface="+mn-lt"/>
        </a:defRPr>
      </a:lvl2pPr>
      <a:lvl3pPr marL="1530350" indent="-609600" algn="l" rtl="0" eaLnBrk="0" fontAlgn="base" hangingPunct="0">
        <a:spcBef>
          <a:spcPct val="20000"/>
        </a:spcBef>
        <a:spcAft>
          <a:spcPct val="0"/>
        </a:spcAft>
        <a:buChar char="•"/>
        <a:defRPr sz="2400">
          <a:solidFill>
            <a:srgbClr val="004080"/>
          </a:solidFill>
          <a:latin typeface="+mn-lt"/>
        </a:defRPr>
      </a:lvl3pPr>
      <a:lvl4pPr marL="1879600" indent="-508000" algn="l" rtl="0" eaLnBrk="0" fontAlgn="base" hangingPunct="0">
        <a:spcBef>
          <a:spcPct val="20000"/>
        </a:spcBef>
        <a:spcAft>
          <a:spcPct val="0"/>
        </a:spcAft>
        <a:buSzPct val="180000"/>
        <a:buChar char="–"/>
        <a:defRPr sz="2000">
          <a:solidFill>
            <a:srgbClr val="004080"/>
          </a:solidFill>
          <a:latin typeface="+mn-lt"/>
        </a:defRPr>
      </a:lvl4pPr>
      <a:lvl5pPr marL="2336800" indent="-508000" algn="l" rtl="0" eaLnBrk="0" fontAlgn="base" hangingPunct="0">
        <a:spcBef>
          <a:spcPct val="20000"/>
        </a:spcBef>
        <a:spcAft>
          <a:spcPct val="0"/>
        </a:spcAft>
        <a:buChar char="»"/>
        <a:defRPr sz="2000">
          <a:solidFill>
            <a:srgbClr val="004080"/>
          </a:solidFill>
          <a:latin typeface="+mn-lt"/>
        </a:defRPr>
      </a:lvl5pPr>
      <a:lvl6pPr marL="2794000" indent="-508000" algn="l" rtl="0" fontAlgn="base">
        <a:spcBef>
          <a:spcPct val="20000"/>
        </a:spcBef>
        <a:spcAft>
          <a:spcPct val="0"/>
        </a:spcAft>
        <a:buChar char="»"/>
        <a:defRPr sz="2000">
          <a:solidFill>
            <a:srgbClr val="004080"/>
          </a:solidFill>
          <a:latin typeface="+mn-lt"/>
        </a:defRPr>
      </a:lvl6pPr>
      <a:lvl7pPr marL="3251200" indent="-508000" algn="l" rtl="0" fontAlgn="base">
        <a:spcBef>
          <a:spcPct val="20000"/>
        </a:spcBef>
        <a:spcAft>
          <a:spcPct val="0"/>
        </a:spcAft>
        <a:buChar char="»"/>
        <a:defRPr sz="2000">
          <a:solidFill>
            <a:srgbClr val="004080"/>
          </a:solidFill>
          <a:latin typeface="+mn-lt"/>
        </a:defRPr>
      </a:lvl7pPr>
      <a:lvl8pPr marL="3708400" indent="-508000" algn="l" rtl="0" fontAlgn="base">
        <a:spcBef>
          <a:spcPct val="20000"/>
        </a:spcBef>
        <a:spcAft>
          <a:spcPct val="0"/>
        </a:spcAft>
        <a:buChar char="»"/>
        <a:defRPr sz="2000">
          <a:solidFill>
            <a:srgbClr val="004080"/>
          </a:solidFill>
          <a:latin typeface="+mn-lt"/>
        </a:defRPr>
      </a:lvl8pPr>
      <a:lvl9pPr marL="4165600" indent="-508000" algn="l" rtl="0" fontAlgn="base">
        <a:spcBef>
          <a:spcPct val="20000"/>
        </a:spcBef>
        <a:spcAft>
          <a:spcPct val="0"/>
        </a:spcAft>
        <a:buChar char="»"/>
        <a:defRPr sz="2000">
          <a:solidFill>
            <a:srgbClr val="00408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cancerstats.ca/"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cancer.ca/Canadian-Cancer-Statistics-2023-E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yccsonline.sharepoint.com/sites/Prj/ci_projects/2019_design/Documents2/09_final-files/English/CCS-Stats2019-Figures-1_4.jpg">
            <a:extLst>
              <a:ext uri="{FF2B5EF4-FFF2-40B4-BE49-F238E27FC236}">
                <a16:creationId xmlns:a16="http://schemas.microsoft.com/office/drawing/2014/main" id="{1EC80556-F562-4788-9A23-E0154FA51A88}"/>
              </a:ext>
            </a:extLst>
          </p:cNvPr>
          <p:cNvSpPr>
            <a:spLocks noChangeAspect="1" noChangeArrowheads="1"/>
          </p:cNvSpPr>
          <p:nvPr/>
        </p:nvSpPr>
        <p:spPr bwMode="auto">
          <a:xfrm>
            <a:off x="152400" y="14288"/>
            <a:ext cx="8839200" cy="6829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 name="Picture 4" descr="A leaflet with yellow leaves&#10;&#10;AI-generated content may be incorrect.">
            <a:extLst>
              <a:ext uri="{FF2B5EF4-FFF2-40B4-BE49-F238E27FC236}">
                <a16:creationId xmlns:a16="http://schemas.microsoft.com/office/drawing/2014/main" id="{9F5B4976-2157-BB1E-B219-A64B4D52AD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11" y="-27904"/>
            <a:ext cx="9318811" cy="72009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graph&#10;&#10;AI-generated content may be incorrect.">
            <a:extLst>
              <a:ext uri="{FF2B5EF4-FFF2-40B4-BE49-F238E27FC236}">
                <a16:creationId xmlns:a16="http://schemas.microsoft.com/office/drawing/2014/main" id="{E1B8663D-0664-6F52-EB6B-D9813C02CB75}"/>
              </a:ext>
            </a:extLst>
          </p:cNvPr>
          <p:cNvPicPr>
            <a:picLocks noChangeAspect="1"/>
          </p:cNvPicPr>
          <p:nvPr/>
        </p:nvPicPr>
        <p:blipFill>
          <a:blip r:embed="rId3" cstate="print">
            <a:extLst>
              <a:ext uri="{28A0092B-C50C-407E-A947-70E740481C1C}">
                <a14:useLocalDpi xmlns:a14="http://schemas.microsoft.com/office/drawing/2010/main" val="0"/>
              </a:ext>
            </a:extLst>
          </a:blip>
          <a:srcRect l="6212" t="7778" r="6212" b="12222"/>
          <a:stretch>
            <a:fillRect/>
          </a:stretch>
        </p:blipFill>
        <p:spPr>
          <a:xfrm>
            <a:off x="685800" y="1074036"/>
            <a:ext cx="8153400" cy="5755340"/>
          </a:xfrm>
          <a:prstGeom prst="rect">
            <a:avLst/>
          </a:prstGeom>
        </p:spPr>
      </p:pic>
    </p:spTree>
    <p:extLst>
      <p:ext uri="{BB962C8B-B14F-4D97-AF65-F5344CB8AC3E}">
        <p14:creationId xmlns:p14="http://schemas.microsoft.com/office/powerpoint/2010/main" val="1319081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graph&#10;&#10;AI-generated content may be incorrect.">
            <a:extLst>
              <a:ext uri="{FF2B5EF4-FFF2-40B4-BE49-F238E27FC236}">
                <a16:creationId xmlns:a16="http://schemas.microsoft.com/office/drawing/2014/main" id="{EEAC942F-2E31-4C1E-1884-193CF305A007}"/>
              </a:ext>
            </a:extLst>
          </p:cNvPr>
          <p:cNvPicPr>
            <a:picLocks noChangeAspect="1"/>
          </p:cNvPicPr>
          <p:nvPr/>
        </p:nvPicPr>
        <p:blipFill>
          <a:blip r:embed="rId3" cstate="print">
            <a:extLst>
              <a:ext uri="{28A0092B-C50C-407E-A947-70E740481C1C}">
                <a14:useLocalDpi xmlns:a14="http://schemas.microsoft.com/office/drawing/2010/main" val="0"/>
              </a:ext>
            </a:extLst>
          </a:blip>
          <a:srcRect l="7072" t="7779" r="6212" b="13333"/>
          <a:stretch>
            <a:fillRect/>
          </a:stretch>
        </p:blipFill>
        <p:spPr>
          <a:xfrm>
            <a:off x="762000" y="1070995"/>
            <a:ext cx="8191500" cy="5758381"/>
          </a:xfrm>
          <a:prstGeom prst="rect">
            <a:avLst/>
          </a:prstGeom>
        </p:spPr>
      </p:pic>
    </p:spTree>
    <p:extLst>
      <p:ext uri="{BB962C8B-B14F-4D97-AF65-F5344CB8AC3E}">
        <p14:creationId xmlns:p14="http://schemas.microsoft.com/office/powerpoint/2010/main" val="3106193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chart&#10;&#10;AI-generated content may be incorrect.">
            <a:extLst>
              <a:ext uri="{FF2B5EF4-FFF2-40B4-BE49-F238E27FC236}">
                <a16:creationId xmlns:a16="http://schemas.microsoft.com/office/drawing/2014/main" id="{5B96EFA0-2881-2B92-FEE8-168821663EE6}"/>
              </a:ext>
            </a:extLst>
          </p:cNvPr>
          <p:cNvPicPr>
            <a:picLocks noChangeAspect="1"/>
          </p:cNvPicPr>
          <p:nvPr/>
        </p:nvPicPr>
        <p:blipFill>
          <a:blip r:embed="rId3">
            <a:extLst>
              <a:ext uri="{28A0092B-C50C-407E-A947-70E740481C1C}">
                <a14:useLocalDpi xmlns:a14="http://schemas.microsoft.com/office/drawing/2010/main" val="0"/>
              </a:ext>
            </a:extLst>
          </a:blip>
          <a:srcRect l="5353" t="7778" r="33688" b="45555"/>
          <a:stretch>
            <a:fillRect/>
          </a:stretch>
        </p:blipFill>
        <p:spPr>
          <a:xfrm>
            <a:off x="685800" y="1371600"/>
            <a:ext cx="8115302" cy="4800600"/>
          </a:xfrm>
          <a:prstGeom prst="rect">
            <a:avLst/>
          </a:prstGeom>
        </p:spPr>
      </p:pic>
    </p:spTree>
    <p:extLst>
      <p:ext uri="{BB962C8B-B14F-4D97-AF65-F5344CB8AC3E}">
        <p14:creationId xmlns:p14="http://schemas.microsoft.com/office/powerpoint/2010/main" val="3668455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website&#10;&#10;AI-generated content may be incorrect.">
            <a:extLst>
              <a:ext uri="{FF2B5EF4-FFF2-40B4-BE49-F238E27FC236}">
                <a16:creationId xmlns:a16="http://schemas.microsoft.com/office/drawing/2014/main" id="{118F408A-0B9D-5515-A251-0C8FDD66944D}"/>
              </a:ext>
            </a:extLst>
          </p:cNvPr>
          <p:cNvPicPr>
            <a:picLocks noChangeAspect="1"/>
          </p:cNvPicPr>
          <p:nvPr/>
        </p:nvPicPr>
        <p:blipFill>
          <a:blip r:embed="rId3" cstate="print">
            <a:extLst>
              <a:ext uri="{28A0092B-C50C-407E-A947-70E740481C1C}">
                <a14:useLocalDpi xmlns:a14="http://schemas.microsoft.com/office/drawing/2010/main" val="0"/>
              </a:ext>
            </a:extLst>
          </a:blip>
          <a:srcRect l="6212" t="7778" r="62020" b="10000"/>
          <a:stretch>
            <a:fillRect/>
          </a:stretch>
        </p:blipFill>
        <p:spPr>
          <a:xfrm>
            <a:off x="2948190" y="838200"/>
            <a:ext cx="2995588" cy="5991176"/>
          </a:xfrm>
          <a:prstGeom prst="rect">
            <a:avLst/>
          </a:prstGeom>
        </p:spPr>
      </p:pic>
    </p:spTree>
    <p:extLst>
      <p:ext uri="{BB962C8B-B14F-4D97-AF65-F5344CB8AC3E}">
        <p14:creationId xmlns:p14="http://schemas.microsoft.com/office/powerpoint/2010/main" val="4293063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graph and diagram of people&#10;&#10;AI-generated content may be incorrect.">
            <a:extLst>
              <a:ext uri="{FF2B5EF4-FFF2-40B4-BE49-F238E27FC236}">
                <a16:creationId xmlns:a16="http://schemas.microsoft.com/office/drawing/2014/main" id="{143CBA8E-1BDD-6585-BC62-762DF0ECC508}"/>
              </a:ext>
            </a:extLst>
          </p:cNvPr>
          <p:cNvPicPr>
            <a:picLocks noChangeAspect="1"/>
          </p:cNvPicPr>
          <p:nvPr/>
        </p:nvPicPr>
        <p:blipFill>
          <a:blip r:embed="rId3">
            <a:extLst>
              <a:ext uri="{28A0092B-C50C-407E-A947-70E740481C1C}">
                <a14:useLocalDpi xmlns:a14="http://schemas.microsoft.com/office/drawing/2010/main" val="0"/>
              </a:ext>
            </a:extLst>
          </a:blip>
          <a:srcRect l="3636" t="2222" r="35275" b="47778"/>
          <a:stretch>
            <a:fillRect/>
          </a:stretch>
        </p:blipFill>
        <p:spPr>
          <a:xfrm>
            <a:off x="304800" y="990600"/>
            <a:ext cx="8313207" cy="5257800"/>
          </a:xfrm>
          <a:prstGeom prst="rect">
            <a:avLst/>
          </a:prstGeom>
        </p:spPr>
      </p:pic>
    </p:spTree>
    <p:extLst>
      <p:ext uri="{BB962C8B-B14F-4D97-AF65-F5344CB8AC3E}">
        <p14:creationId xmlns:p14="http://schemas.microsoft.com/office/powerpoint/2010/main" val="3599731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chart&#10;&#10;AI-generated content may be incorrect.">
            <a:extLst>
              <a:ext uri="{FF2B5EF4-FFF2-40B4-BE49-F238E27FC236}">
                <a16:creationId xmlns:a16="http://schemas.microsoft.com/office/drawing/2014/main" id="{1AFE0A2D-29BD-0353-B7B3-226F744BF716}"/>
              </a:ext>
            </a:extLst>
          </p:cNvPr>
          <p:cNvPicPr>
            <a:picLocks noChangeAspect="1"/>
          </p:cNvPicPr>
          <p:nvPr/>
        </p:nvPicPr>
        <p:blipFill>
          <a:blip r:embed="rId3" cstate="print">
            <a:extLst>
              <a:ext uri="{28A0092B-C50C-407E-A947-70E740481C1C}">
                <a14:useLocalDpi xmlns:a14="http://schemas.microsoft.com/office/drawing/2010/main" val="0"/>
              </a:ext>
            </a:extLst>
          </a:blip>
          <a:srcRect l="4495" t="7778" r="35275" b="13333"/>
          <a:stretch>
            <a:fillRect/>
          </a:stretch>
        </p:blipFill>
        <p:spPr>
          <a:xfrm>
            <a:off x="1562100" y="880974"/>
            <a:ext cx="5905500" cy="5977026"/>
          </a:xfrm>
          <a:prstGeom prst="rect">
            <a:avLst/>
          </a:prstGeom>
        </p:spPr>
      </p:pic>
    </p:spTree>
    <p:extLst>
      <p:ext uri="{BB962C8B-B14F-4D97-AF65-F5344CB8AC3E}">
        <p14:creationId xmlns:p14="http://schemas.microsoft.com/office/powerpoint/2010/main" val="2692466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map of canada with black and blue labels&#10;&#10;AI-generated content may be incorrect.">
            <a:extLst>
              <a:ext uri="{FF2B5EF4-FFF2-40B4-BE49-F238E27FC236}">
                <a16:creationId xmlns:a16="http://schemas.microsoft.com/office/drawing/2014/main" id="{9F3F5B9B-E414-4EA9-BDC4-02B083234AD5}"/>
              </a:ext>
            </a:extLst>
          </p:cNvPr>
          <p:cNvPicPr>
            <a:picLocks noChangeAspect="1"/>
          </p:cNvPicPr>
          <p:nvPr/>
        </p:nvPicPr>
        <p:blipFill>
          <a:blip r:embed="rId3" cstate="print">
            <a:extLst>
              <a:ext uri="{28A0092B-C50C-407E-A947-70E740481C1C}">
                <a14:useLocalDpi xmlns:a14="http://schemas.microsoft.com/office/drawing/2010/main" val="0"/>
              </a:ext>
            </a:extLst>
          </a:blip>
          <a:srcRect l="4494" t="6666" r="36264" b="23333"/>
          <a:stretch>
            <a:fillRect/>
          </a:stretch>
        </p:blipFill>
        <p:spPr>
          <a:xfrm>
            <a:off x="1409700" y="1039717"/>
            <a:ext cx="6324600" cy="5774634"/>
          </a:xfrm>
          <a:prstGeom prst="rect">
            <a:avLst/>
          </a:prstGeom>
        </p:spPr>
      </p:pic>
    </p:spTree>
    <p:extLst>
      <p:ext uri="{BB962C8B-B14F-4D97-AF65-F5344CB8AC3E}">
        <p14:creationId xmlns:p14="http://schemas.microsoft.com/office/powerpoint/2010/main" val="3747936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graph&#10;&#10;AI-generated content may be incorrect.">
            <a:extLst>
              <a:ext uri="{FF2B5EF4-FFF2-40B4-BE49-F238E27FC236}">
                <a16:creationId xmlns:a16="http://schemas.microsoft.com/office/drawing/2014/main" id="{2CF9FF40-703E-B4F9-B8A8-E4D6D36EEC57}"/>
              </a:ext>
            </a:extLst>
          </p:cNvPr>
          <p:cNvPicPr>
            <a:picLocks noChangeAspect="1"/>
          </p:cNvPicPr>
          <p:nvPr/>
        </p:nvPicPr>
        <p:blipFill>
          <a:blip r:embed="rId3" cstate="print">
            <a:extLst>
              <a:ext uri="{28A0092B-C50C-407E-A947-70E740481C1C}">
                <a14:useLocalDpi xmlns:a14="http://schemas.microsoft.com/office/drawing/2010/main" val="0"/>
              </a:ext>
            </a:extLst>
          </a:blip>
          <a:srcRect l="6212" t="4905" r="6212" b="11111"/>
          <a:stretch>
            <a:fillRect/>
          </a:stretch>
        </p:blipFill>
        <p:spPr>
          <a:xfrm>
            <a:off x="685799" y="914401"/>
            <a:ext cx="7920771" cy="5869546"/>
          </a:xfrm>
          <a:prstGeom prst="rect">
            <a:avLst/>
          </a:prstGeom>
        </p:spPr>
      </p:pic>
    </p:spTree>
    <p:extLst>
      <p:ext uri="{BB962C8B-B14F-4D97-AF65-F5344CB8AC3E}">
        <p14:creationId xmlns:p14="http://schemas.microsoft.com/office/powerpoint/2010/main" val="174380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graph&#10;&#10;AI-generated content may be incorrect.">
            <a:extLst>
              <a:ext uri="{FF2B5EF4-FFF2-40B4-BE49-F238E27FC236}">
                <a16:creationId xmlns:a16="http://schemas.microsoft.com/office/drawing/2014/main" id="{2654AD47-FC01-BB03-0E8C-12BDE77F1181}"/>
              </a:ext>
            </a:extLst>
          </p:cNvPr>
          <p:cNvPicPr>
            <a:picLocks noChangeAspect="1"/>
          </p:cNvPicPr>
          <p:nvPr/>
        </p:nvPicPr>
        <p:blipFill>
          <a:blip r:embed="rId3" cstate="print">
            <a:extLst>
              <a:ext uri="{28A0092B-C50C-407E-A947-70E740481C1C}">
                <a14:useLocalDpi xmlns:a14="http://schemas.microsoft.com/office/drawing/2010/main" val="0"/>
              </a:ext>
            </a:extLst>
          </a:blip>
          <a:srcRect l="4495" t="7778" r="32828" b="6666"/>
          <a:stretch>
            <a:fillRect/>
          </a:stretch>
        </p:blipFill>
        <p:spPr>
          <a:xfrm>
            <a:off x="1754578" y="894362"/>
            <a:ext cx="5634843" cy="5943600"/>
          </a:xfrm>
          <a:prstGeom prst="rect">
            <a:avLst/>
          </a:prstGeom>
        </p:spPr>
      </p:pic>
    </p:spTree>
    <p:extLst>
      <p:ext uri="{BB962C8B-B14F-4D97-AF65-F5344CB8AC3E}">
        <p14:creationId xmlns:p14="http://schemas.microsoft.com/office/powerpoint/2010/main" val="1184081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graph of two people&#10;&#10;AI-generated content may be incorrect.">
            <a:extLst>
              <a:ext uri="{FF2B5EF4-FFF2-40B4-BE49-F238E27FC236}">
                <a16:creationId xmlns:a16="http://schemas.microsoft.com/office/drawing/2014/main" id="{AF014A7F-3C01-2D5D-34F0-6BA6D83A9A87}"/>
              </a:ext>
            </a:extLst>
          </p:cNvPr>
          <p:cNvPicPr>
            <a:picLocks noChangeAspect="1"/>
          </p:cNvPicPr>
          <p:nvPr/>
        </p:nvPicPr>
        <p:blipFill>
          <a:blip r:embed="rId3" cstate="print">
            <a:extLst>
              <a:ext uri="{28A0092B-C50C-407E-A947-70E740481C1C}">
                <a14:useLocalDpi xmlns:a14="http://schemas.microsoft.com/office/drawing/2010/main" val="0"/>
              </a:ext>
            </a:extLst>
          </a:blip>
          <a:srcRect l="6212" t="7778" r="6212" b="12222"/>
          <a:stretch>
            <a:fillRect/>
          </a:stretch>
        </p:blipFill>
        <p:spPr>
          <a:xfrm>
            <a:off x="762000" y="912671"/>
            <a:ext cx="8382000" cy="5916705"/>
          </a:xfrm>
          <a:prstGeom prst="rect">
            <a:avLst/>
          </a:prstGeom>
        </p:spPr>
      </p:pic>
    </p:spTree>
    <p:extLst>
      <p:ext uri="{BB962C8B-B14F-4D97-AF65-F5344CB8AC3E}">
        <p14:creationId xmlns:p14="http://schemas.microsoft.com/office/powerpoint/2010/main" val="3137514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EF3675B0-58F5-45C9-A68A-6ECDFB4D3B40}"/>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9" name="Picture 8">
            <a:extLst>
              <a:ext uri="{FF2B5EF4-FFF2-40B4-BE49-F238E27FC236}">
                <a16:creationId xmlns:a16="http://schemas.microsoft.com/office/drawing/2014/main" id="{85F25D02-B4DB-C892-0B5E-EB6E697C2A57}"/>
              </a:ext>
            </a:extLst>
          </p:cNvPr>
          <p:cNvPicPr>
            <a:picLocks noChangeAspect="1"/>
          </p:cNvPicPr>
          <p:nvPr/>
        </p:nvPicPr>
        <p:blipFill>
          <a:blip r:embed="rId3"/>
          <a:stretch>
            <a:fillRect/>
          </a:stretch>
        </p:blipFill>
        <p:spPr>
          <a:xfrm>
            <a:off x="1295400" y="1043881"/>
            <a:ext cx="6287228" cy="5832364"/>
          </a:xfrm>
          <a:prstGeom prst="rect">
            <a:avLst/>
          </a:prstGeom>
        </p:spPr>
      </p:pic>
    </p:spTree>
    <p:extLst>
      <p:ext uri="{BB962C8B-B14F-4D97-AF65-F5344CB8AC3E}">
        <p14:creationId xmlns:p14="http://schemas.microsoft.com/office/powerpoint/2010/main" val="2040212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4" name="Picture 3" descr="A close-up of a graph&#10;&#10;AI-generated content may be incorrect.">
            <a:extLst>
              <a:ext uri="{FF2B5EF4-FFF2-40B4-BE49-F238E27FC236}">
                <a16:creationId xmlns:a16="http://schemas.microsoft.com/office/drawing/2014/main" id="{D022E2F6-A9A8-1B48-8FBC-100D78D32442}"/>
              </a:ext>
            </a:extLst>
          </p:cNvPr>
          <p:cNvPicPr>
            <a:picLocks noChangeAspect="1"/>
          </p:cNvPicPr>
          <p:nvPr/>
        </p:nvPicPr>
        <p:blipFill>
          <a:blip r:embed="rId3" cstate="print">
            <a:extLst>
              <a:ext uri="{28A0092B-C50C-407E-A947-70E740481C1C}">
                <a14:useLocalDpi xmlns:a14="http://schemas.microsoft.com/office/drawing/2010/main" val="0"/>
              </a:ext>
            </a:extLst>
          </a:blip>
          <a:srcRect l="7072" t="7778" r="7070" b="12222"/>
          <a:stretch>
            <a:fillRect/>
          </a:stretch>
        </p:blipFill>
        <p:spPr>
          <a:xfrm>
            <a:off x="838200" y="1110803"/>
            <a:ext cx="7900725" cy="5688522"/>
          </a:xfrm>
          <a:prstGeom prst="rect">
            <a:avLst/>
          </a:prstGeom>
        </p:spPr>
      </p:pic>
    </p:spTree>
    <p:extLst>
      <p:ext uri="{BB962C8B-B14F-4D97-AF65-F5344CB8AC3E}">
        <p14:creationId xmlns:p14="http://schemas.microsoft.com/office/powerpoint/2010/main" val="3052538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graph with different colored lines&#10;&#10;AI-generated content may be incorrect.">
            <a:extLst>
              <a:ext uri="{FF2B5EF4-FFF2-40B4-BE49-F238E27FC236}">
                <a16:creationId xmlns:a16="http://schemas.microsoft.com/office/drawing/2014/main" id="{3B70AFFC-6205-67E2-B0B4-BD5238E9805C}"/>
              </a:ext>
            </a:extLst>
          </p:cNvPr>
          <p:cNvPicPr>
            <a:picLocks noChangeAspect="1"/>
          </p:cNvPicPr>
          <p:nvPr/>
        </p:nvPicPr>
        <p:blipFill>
          <a:blip r:embed="rId3" cstate="print">
            <a:extLst>
              <a:ext uri="{28A0092B-C50C-407E-A947-70E740481C1C}">
                <a14:useLocalDpi xmlns:a14="http://schemas.microsoft.com/office/drawing/2010/main" val="0"/>
              </a:ext>
            </a:extLst>
          </a:blip>
          <a:srcRect l="4495" t="7778" r="32828" b="37778"/>
          <a:stretch>
            <a:fillRect/>
          </a:stretch>
        </p:blipFill>
        <p:spPr>
          <a:xfrm>
            <a:off x="762000" y="1066800"/>
            <a:ext cx="8060095" cy="5410200"/>
          </a:xfrm>
          <a:prstGeom prst="rect">
            <a:avLst/>
          </a:prstGeom>
        </p:spPr>
      </p:pic>
    </p:spTree>
    <p:extLst>
      <p:ext uri="{BB962C8B-B14F-4D97-AF65-F5344CB8AC3E}">
        <p14:creationId xmlns:p14="http://schemas.microsoft.com/office/powerpoint/2010/main" val="4062938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graph&#10;&#10;AI-generated content may be incorrect.">
            <a:extLst>
              <a:ext uri="{FF2B5EF4-FFF2-40B4-BE49-F238E27FC236}">
                <a16:creationId xmlns:a16="http://schemas.microsoft.com/office/drawing/2014/main" id="{5BA703BF-7A42-A17B-F996-FF364A0D13F8}"/>
              </a:ext>
            </a:extLst>
          </p:cNvPr>
          <p:cNvPicPr>
            <a:picLocks noChangeAspect="1"/>
          </p:cNvPicPr>
          <p:nvPr/>
        </p:nvPicPr>
        <p:blipFill>
          <a:blip r:embed="rId3" cstate="print">
            <a:extLst>
              <a:ext uri="{28A0092B-C50C-407E-A947-70E740481C1C}">
                <a14:useLocalDpi xmlns:a14="http://schemas.microsoft.com/office/drawing/2010/main" val="0"/>
              </a:ext>
            </a:extLst>
          </a:blip>
          <a:srcRect l="5353" t="7778" r="32828" b="21111"/>
          <a:stretch>
            <a:fillRect/>
          </a:stretch>
        </p:blipFill>
        <p:spPr>
          <a:xfrm>
            <a:off x="1295400" y="790978"/>
            <a:ext cx="6858000" cy="6095999"/>
          </a:xfrm>
          <a:prstGeom prst="rect">
            <a:avLst/>
          </a:prstGeom>
        </p:spPr>
      </p:pic>
    </p:spTree>
    <p:extLst>
      <p:ext uri="{BB962C8B-B14F-4D97-AF65-F5344CB8AC3E}">
        <p14:creationId xmlns:p14="http://schemas.microsoft.com/office/powerpoint/2010/main" val="1215980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graph&#10;&#10;AI-generated content may be incorrect.">
            <a:extLst>
              <a:ext uri="{FF2B5EF4-FFF2-40B4-BE49-F238E27FC236}">
                <a16:creationId xmlns:a16="http://schemas.microsoft.com/office/drawing/2014/main" id="{676F18E1-8710-347E-110F-50FAD5EF132C}"/>
              </a:ext>
            </a:extLst>
          </p:cNvPr>
          <p:cNvPicPr>
            <a:picLocks noChangeAspect="1"/>
          </p:cNvPicPr>
          <p:nvPr/>
        </p:nvPicPr>
        <p:blipFill>
          <a:blip r:embed="rId3" cstate="print">
            <a:extLst>
              <a:ext uri="{28A0092B-C50C-407E-A947-70E740481C1C}">
                <a14:useLocalDpi xmlns:a14="http://schemas.microsoft.com/office/drawing/2010/main" val="0"/>
              </a:ext>
            </a:extLst>
          </a:blip>
          <a:srcRect l="4495" t="7778" r="31969" b="34444"/>
          <a:stretch>
            <a:fillRect/>
          </a:stretch>
        </p:blipFill>
        <p:spPr>
          <a:xfrm>
            <a:off x="990600" y="990600"/>
            <a:ext cx="7807571" cy="5486400"/>
          </a:xfrm>
          <a:prstGeom prst="rect">
            <a:avLst/>
          </a:prstGeom>
        </p:spPr>
      </p:pic>
    </p:spTree>
    <p:extLst>
      <p:ext uri="{BB962C8B-B14F-4D97-AF65-F5344CB8AC3E}">
        <p14:creationId xmlns:p14="http://schemas.microsoft.com/office/powerpoint/2010/main" val="3581577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graph&#10;&#10;AI-generated content may be incorrect.">
            <a:extLst>
              <a:ext uri="{FF2B5EF4-FFF2-40B4-BE49-F238E27FC236}">
                <a16:creationId xmlns:a16="http://schemas.microsoft.com/office/drawing/2014/main" id="{BCF86C1C-A26C-4ED7-3848-9D2197660C37}"/>
              </a:ext>
            </a:extLst>
          </p:cNvPr>
          <p:cNvPicPr>
            <a:picLocks noChangeAspect="1"/>
          </p:cNvPicPr>
          <p:nvPr/>
        </p:nvPicPr>
        <p:blipFill>
          <a:blip r:embed="rId3" cstate="print">
            <a:extLst>
              <a:ext uri="{28A0092B-C50C-407E-A947-70E740481C1C}">
                <a14:useLocalDpi xmlns:a14="http://schemas.microsoft.com/office/drawing/2010/main" val="0"/>
              </a:ext>
            </a:extLst>
          </a:blip>
          <a:srcRect l="7071" t="6667" r="6212" b="10000"/>
          <a:stretch>
            <a:fillRect/>
          </a:stretch>
        </p:blipFill>
        <p:spPr>
          <a:xfrm>
            <a:off x="685800" y="829994"/>
            <a:ext cx="8115301" cy="6026213"/>
          </a:xfrm>
          <a:prstGeom prst="rect">
            <a:avLst/>
          </a:prstGeom>
        </p:spPr>
      </p:pic>
    </p:spTree>
    <p:extLst>
      <p:ext uri="{BB962C8B-B14F-4D97-AF65-F5344CB8AC3E}">
        <p14:creationId xmlns:p14="http://schemas.microsoft.com/office/powerpoint/2010/main" val="1911603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graph of different colored lines&#10;&#10;AI-generated content may be incorrect.">
            <a:extLst>
              <a:ext uri="{FF2B5EF4-FFF2-40B4-BE49-F238E27FC236}">
                <a16:creationId xmlns:a16="http://schemas.microsoft.com/office/drawing/2014/main" id="{E10981F8-45AB-B588-F8D0-F67FE7179529}"/>
              </a:ext>
            </a:extLst>
          </p:cNvPr>
          <p:cNvPicPr>
            <a:picLocks noChangeAspect="1"/>
          </p:cNvPicPr>
          <p:nvPr/>
        </p:nvPicPr>
        <p:blipFill>
          <a:blip r:embed="rId3" cstate="print">
            <a:extLst>
              <a:ext uri="{28A0092B-C50C-407E-A947-70E740481C1C}">
                <a14:useLocalDpi xmlns:a14="http://schemas.microsoft.com/office/drawing/2010/main" val="0"/>
              </a:ext>
            </a:extLst>
          </a:blip>
          <a:srcRect l="6212" t="6666" r="33687" b="35555"/>
          <a:stretch>
            <a:fillRect/>
          </a:stretch>
        </p:blipFill>
        <p:spPr>
          <a:xfrm>
            <a:off x="1104900" y="907870"/>
            <a:ext cx="7353300" cy="5462450"/>
          </a:xfrm>
          <a:prstGeom prst="rect">
            <a:avLst/>
          </a:prstGeom>
        </p:spPr>
      </p:pic>
    </p:spTree>
    <p:extLst>
      <p:ext uri="{BB962C8B-B14F-4D97-AF65-F5344CB8AC3E}">
        <p14:creationId xmlns:p14="http://schemas.microsoft.com/office/powerpoint/2010/main" val="2878236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pie chart with different colored circles&#10;&#10;AI-generated content may be incorrect.">
            <a:extLst>
              <a:ext uri="{FF2B5EF4-FFF2-40B4-BE49-F238E27FC236}">
                <a16:creationId xmlns:a16="http://schemas.microsoft.com/office/drawing/2014/main" id="{5CFA462D-F0D0-03D4-2F03-60CE92B946E4}"/>
              </a:ext>
            </a:extLst>
          </p:cNvPr>
          <p:cNvPicPr>
            <a:picLocks noChangeAspect="1"/>
          </p:cNvPicPr>
          <p:nvPr/>
        </p:nvPicPr>
        <p:blipFill>
          <a:blip r:embed="rId3" cstate="print">
            <a:extLst>
              <a:ext uri="{28A0092B-C50C-407E-A947-70E740481C1C}">
                <a14:useLocalDpi xmlns:a14="http://schemas.microsoft.com/office/drawing/2010/main" val="0"/>
              </a:ext>
            </a:extLst>
          </a:blip>
          <a:srcRect l="3637" t="4905" r="32828" b="30000"/>
          <a:stretch>
            <a:fillRect/>
          </a:stretch>
        </p:blipFill>
        <p:spPr>
          <a:xfrm>
            <a:off x="1066800" y="838200"/>
            <a:ext cx="7315200" cy="5791392"/>
          </a:xfrm>
          <a:prstGeom prst="rect">
            <a:avLst/>
          </a:prstGeom>
        </p:spPr>
      </p:pic>
    </p:spTree>
    <p:extLst>
      <p:ext uri="{BB962C8B-B14F-4D97-AF65-F5344CB8AC3E}">
        <p14:creationId xmlns:p14="http://schemas.microsoft.com/office/powerpoint/2010/main" val="445360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screenshot of a computer&#10;&#10;AI-generated content may be incorrect.">
            <a:extLst>
              <a:ext uri="{FF2B5EF4-FFF2-40B4-BE49-F238E27FC236}">
                <a16:creationId xmlns:a16="http://schemas.microsoft.com/office/drawing/2014/main" id="{9EA99F8F-45D2-6FFB-CB43-9DD9624E0AAE}"/>
              </a:ext>
            </a:extLst>
          </p:cNvPr>
          <p:cNvPicPr>
            <a:picLocks noChangeAspect="1"/>
          </p:cNvPicPr>
          <p:nvPr/>
        </p:nvPicPr>
        <p:blipFill>
          <a:blip r:embed="rId3" cstate="print">
            <a:extLst>
              <a:ext uri="{28A0092B-C50C-407E-A947-70E740481C1C}">
                <a14:useLocalDpi xmlns:a14="http://schemas.microsoft.com/office/drawing/2010/main" val="0"/>
              </a:ext>
            </a:extLst>
          </a:blip>
          <a:srcRect l="1919" t="6666" r="35275" b="41112"/>
          <a:stretch>
            <a:fillRect/>
          </a:stretch>
        </p:blipFill>
        <p:spPr>
          <a:xfrm>
            <a:off x="457200" y="1055723"/>
            <a:ext cx="8077200" cy="5189700"/>
          </a:xfrm>
          <a:prstGeom prst="rect">
            <a:avLst/>
          </a:prstGeom>
        </p:spPr>
      </p:pic>
    </p:spTree>
    <p:extLst>
      <p:ext uri="{BB962C8B-B14F-4D97-AF65-F5344CB8AC3E}">
        <p14:creationId xmlns:p14="http://schemas.microsoft.com/office/powerpoint/2010/main" val="91366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graph&#10;&#10;AI-generated content may be incorrect.">
            <a:extLst>
              <a:ext uri="{FF2B5EF4-FFF2-40B4-BE49-F238E27FC236}">
                <a16:creationId xmlns:a16="http://schemas.microsoft.com/office/drawing/2014/main" id="{0DA523BD-6066-7BC6-2256-A90CAB490975}"/>
              </a:ext>
            </a:extLst>
          </p:cNvPr>
          <p:cNvPicPr>
            <a:picLocks noChangeAspect="1"/>
          </p:cNvPicPr>
          <p:nvPr/>
        </p:nvPicPr>
        <p:blipFill>
          <a:blip r:embed="rId3">
            <a:extLst>
              <a:ext uri="{28A0092B-C50C-407E-A947-70E740481C1C}">
                <a14:useLocalDpi xmlns:a14="http://schemas.microsoft.com/office/drawing/2010/main" val="0"/>
              </a:ext>
            </a:extLst>
          </a:blip>
          <a:srcRect l="3636" t="4905" r="61162" b="40000"/>
          <a:stretch>
            <a:fillRect/>
          </a:stretch>
        </p:blipFill>
        <p:spPr>
          <a:xfrm>
            <a:off x="2057400" y="838200"/>
            <a:ext cx="4876800" cy="5897988"/>
          </a:xfrm>
          <a:prstGeom prst="rect">
            <a:avLst/>
          </a:prstGeom>
        </p:spPr>
      </p:pic>
    </p:spTree>
    <p:extLst>
      <p:ext uri="{BB962C8B-B14F-4D97-AF65-F5344CB8AC3E}">
        <p14:creationId xmlns:p14="http://schemas.microsoft.com/office/powerpoint/2010/main" val="3203603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graph&#10;&#10;AI-generated content may be incorrect.">
            <a:extLst>
              <a:ext uri="{FF2B5EF4-FFF2-40B4-BE49-F238E27FC236}">
                <a16:creationId xmlns:a16="http://schemas.microsoft.com/office/drawing/2014/main" id="{653C2CC4-B4C5-7BE1-463B-8A47A3162D1B}"/>
              </a:ext>
            </a:extLst>
          </p:cNvPr>
          <p:cNvPicPr>
            <a:picLocks noChangeAspect="1"/>
          </p:cNvPicPr>
          <p:nvPr/>
        </p:nvPicPr>
        <p:blipFill>
          <a:blip r:embed="rId3" cstate="print">
            <a:extLst>
              <a:ext uri="{28A0092B-C50C-407E-A947-70E740481C1C}">
                <a14:useLocalDpi xmlns:a14="http://schemas.microsoft.com/office/drawing/2010/main" val="0"/>
              </a:ext>
            </a:extLst>
          </a:blip>
          <a:srcRect l="4495" t="4905" r="34546" b="31111"/>
          <a:stretch>
            <a:fillRect/>
          </a:stretch>
        </p:blipFill>
        <p:spPr>
          <a:xfrm>
            <a:off x="1066800" y="905600"/>
            <a:ext cx="7303744" cy="5923776"/>
          </a:xfrm>
          <a:prstGeom prst="rect">
            <a:avLst/>
          </a:prstGeom>
        </p:spPr>
      </p:pic>
    </p:spTree>
    <p:extLst>
      <p:ext uri="{BB962C8B-B14F-4D97-AF65-F5344CB8AC3E}">
        <p14:creationId xmlns:p14="http://schemas.microsoft.com/office/powerpoint/2010/main" val="2345782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A9D581E1-7EA0-43B3-B19F-169A9BC4A2F3}"/>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3" name="Picture 2" descr="A person standing in front of a chart&#10;&#10;AI-generated content may be incorrect.">
            <a:extLst>
              <a:ext uri="{FF2B5EF4-FFF2-40B4-BE49-F238E27FC236}">
                <a16:creationId xmlns:a16="http://schemas.microsoft.com/office/drawing/2014/main" id="{6B529CD0-C297-742E-06C7-87E2176533B4}"/>
              </a:ext>
            </a:extLst>
          </p:cNvPr>
          <p:cNvPicPr>
            <a:picLocks noChangeAspect="1"/>
          </p:cNvPicPr>
          <p:nvPr/>
        </p:nvPicPr>
        <p:blipFill>
          <a:blip r:embed="rId2" cstate="print">
            <a:extLst>
              <a:ext uri="{28A0092B-C50C-407E-A947-70E740481C1C}">
                <a14:useLocalDpi xmlns:a14="http://schemas.microsoft.com/office/drawing/2010/main" val="0"/>
              </a:ext>
            </a:extLst>
          </a:blip>
          <a:srcRect r="33687" b="38889"/>
          <a:stretch>
            <a:fillRect/>
          </a:stretch>
        </p:blipFill>
        <p:spPr>
          <a:xfrm>
            <a:off x="304800" y="990600"/>
            <a:ext cx="8060611" cy="5740038"/>
          </a:xfrm>
          <a:prstGeom prst="rect">
            <a:avLst/>
          </a:prstGeom>
        </p:spPr>
      </p:pic>
    </p:spTree>
    <p:extLst>
      <p:ext uri="{BB962C8B-B14F-4D97-AF65-F5344CB8AC3E}">
        <p14:creationId xmlns:p14="http://schemas.microsoft.com/office/powerpoint/2010/main" val="484170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graph&#10;&#10;AI-generated content may be incorrect.">
            <a:extLst>
              <a:ext uri="{FF2B5EF4-FFF2-40B4-BE49-F238E27FC236}">
                <a16:creationId xmlns:a16="http://schemas.microsoft.com/office/drawing/2014/main" id="{57BAB4E0-A5E9-3651-A65F-F100FA30725A}"/>
              </a:ext>
            </a:extLst>
          </p:cNvPr>
          <p:cNvPicPr>
            <a:picLocks noChangeAspect="1"/>
          </p:cNvPicPr>
          <p:nvPr/>
        </p:nvPicPr>
        <p:blipFill>
          <a:blip r:embed="rId3" cstate="print">
            <a:extLst>
              <a:ext uri="{28A0092B-C50C-407E-A947-70E740481C1C}">
                <a14:useLocalDpi xmlns:a14="http://schemas.microsoft.com/office/drawing/2010/main" val="0"/>
              </a:ext>
            </a:extLst>
          </a:blip>
          <a:srcRect l="6212" t="6667" r="28536" b="10000"/>
          <a:stretch>
            <a:fillRect/>
          </a:stretch>
        </p:blipFill>
        <p:spPr>
          <a:xfrm>
            <a:off x="2133600" y="990600"/>
            <a:ext cx="5791201" cy="5715000"/>
          </a:xfrm>
          <a:prstGeom prst="rect">
            <a:avLst/>
          </a:prstGeom>
        </p:spPr>
      </p:pic>
    </p:spTree>
    <p:extLst>
      <p:ext uri="{BB962C8B-B14F-4D97-AF65-F5344CB8AC3E}">
        <p14:creationId xmlns:p14="http://schemas.microsoft.com/office/powerpoint/2010/main" val="3673041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6B182-FBC0-6134-305F-0E232E1224A6}"/>
            </a:ext>
          </a:extLst>
        </p:cNvPr>
        <p:cNvGrpSpPr/>
        <p:nvPr/>
      </p:nvGrpSpPr>
      <p:grpSpPr>
        <a:xfrm>
          <a:off x="0" y="0"/>
          <a:ext cx="0" cy="0"/>
          <a:chOff x="0" y="0"/>
          <a:chExt cx="0" cy="0"/>
        </a:xfrm>
      </p:grpSpPr>
      <p:sp>
        <p:nvSpPr>
          <p:cNvPr id="2" name="Text Box 6">
            <a:extLst>
              <a:ext uri="{FF2B5EF4-FFF2-40B4-BE49-F238E27FC236}">
                <a16:creationId xmlns:a16="http://schemas.microsoft.com/office/drawing/2014/main" id="{C7B031E5-3A9F-334D-1E32-6C98FDA2BE13}"/>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4" name="Picture 3" descr="A screenshot of a computer&#10;&#10;AI-generated content may be incorrect.">
            <a:extLst>
              <a:ext uri="{FF2B5EF4-FFF2-40B4-BE49-F238E27FC236}">
                <a16:creationId xmlns:a16="http://schemas.microsoft.com/office/drawing/2014/main" id="{809B64DB-144C-D726-EED4-0385D462F9CD}"/>
              </a:ext>
            </a:extLst>
          </p:cNvPr>
          <p:cNvPicPr>
            <a:picLocks noChangeAspect="1"/>
          </p:cNvPicPr>
          <p:nvPr/>
        </p:nvPicPr>
        <p:blipFill>
          <a:blip r:embed="rId3" cstate="print">
            <a:extLst>
              <a:ext uri="{28A0092B-C50C-407E-A947-70E740481C1C}">
                <a14:useLocalDpi xmlns:a14="http://schemas.microsoft.com/office/drawing/2010/main" val="0"/>
              </a:ext>
            </a:extLst>
          </a:blip>
          <a:srcRect l="5353" t="6666" r="33688" b="10000"/>
          <a:stretch>
            <a:fillRect/>
          </a:stretch>
        </p:blipFill>
        <p:spPr>
          <a:xfrm>
            <a:off x="1905000" y="825322"/>
            <a:ext cx="5715000" cy="6036971"/>
          </a:xfrm>
          <a:prstGeom prst="rect">
            <a:avLst/>
          </a:prstGeom>
        </p:spPr>
      </p:pic>
    </p:spTree>
    <p:extLst>
      <p:ext uri="{BB962C8B-B14F-4D97-AF65-F5344CB8AC3E}">
        <p14:creationId xmlns:p14="http://schemas.microsoft.com/office/powerpoint/2010/main" val="1821867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DD7D0-C371-F6E2-3DD8-4719DEF17752}"/>
            </a:ext>
          </a:extLst>
        </p:cNvPr>
        <p:cNvGrpSpPr/>
        <p:nvPr/>
      </p:nvGrpSpPr>
      <p:grpSpPr>
        <a:xfrm>
          <a:off x="0" y="0"/>
          <a:ext cx="0" cy="0"/>
          <a:chOff x="0" y="0"/>
          <a:chExt cx="0" cy="0"/>
        </a:xfrm>
      </p:grpSpPr>
      <p:sp>
        <p:nvSpPr>
          <p:cNvPr id="2" name="Text Box 6">
            <a:extLst>
              <a:ext uri="{FF2B5EF4-FFF2-40B4-BE49-F238E27FC236}">
                <a16:creationId xmlns:a16="http://schemas.microsoft.com/office/drawing/2014/main" id="{70B7392B-19A1-125E-B352-A4BC35816F52}"/>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4" name="Picture 3" descr="A screenshot of a graph&#10;&#10;AI-generated content may be incorrect.">
            <a:extLst>
              <a:ext uri="{FF2B5EF4-FFF2-40B4-BE49-F238E27FC236}">
                <a16:creationId xmlns:a16="http://schemas.microsoft.com/office/drawing/2014/main" id="{D532EF82-5A63-9526-6ECF-39FDD8FEC2A7}"/>
              </a:ext>
            </a:extLst>
          </p:cNvPr>
          <p:cNvPicPr>
            <a:picLocks noChangeAspect="1"/>
          </p:cNvPicPr>
          <p:nvPr/>
        </p:nvPicPr>
        <p:blipFill>
          <a:blip r:embed="rId3" cstate="print">
            <a:extLst>
              <a:ext uri="{28A0092B-C50C-407E-A947-70E740481C1C}">
                <a14:useLocalDpi xmlns:a14="http://schemas.microsoft.com/office/drawing/2010/main" val="0"/>
              </a:ext>
            </a:extLst>
          </a:blip>
          <a:srcRect l="6212" t="7778" r="7072" b="8889"/>
          <a:stretch>
            <a:fillRect/>
          </a:stretch>
        </p:blipFill>
        <p:spPr>
          <a:xfrm>
            <a:off x="914400" y="990600"/>
            <a:ext cx="7696201" cy="5715000"/>
          </a:xfrm>
          <a:prstGeom prst="rect">
            <a:avLst/>
          </a:prstGeom>
        </p:spPr>
      </p:pic>
    </p:spTree>
    <p:extLst>
      <p:ext uri="{BB962C8B-B14F-4D97-AF65-F5344CB8AC3E}">
        <p14:creationId xmlns:p14="http://schemas.microsoft.com/office/powerpoint/2010/main" val="3746537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sp>
        <p:nvSpPr>
          <p:cNvPr id="5" name="TextBox 4">
            <a:extLst>
              <a:ext uri="{FF2B5EF4-FFF2-40B4-BE49-F238E27FC236}">
                <a16:creationId xmlns:a16="http://schemas.microsoft.com/office/drawing/2014/main" id="{6974C781-CCFB-E4F0-070C-A0E3B96FE414}"/>
              </a:ext>
            </a:extLst>
          </p:cNvPr>
          <p:cNvSpPr txBox="1"/>
          <p:nvPr/>
        </p:nvSpPr>
        <p:spPr>
          <a:xfrm>
            <a:off x="838200" y="1676400"/>
            <a:ext cx="7239000" cy="3693319"/>
          </a:xfrm>
          <a:prstGeom prst="rect">
            <a:avLst/>
          </a:prstGeom>
          <a:noFill/>
        </p:spPr>
        <p:txBody>
          <a:bodyPr wrap="square" lIns="91440" tIns="45720" rIns="91440" bIns="45720" anchor="t">
            <a:spAutoFit/>
          </a:bodyPr>
          <a:lstStyle/>
          <a:p>
            <a:r>
              <a:rPr lang="en-US" u="sng" dirty="0">
                <a:solidFill>
                  <a:srgbClr val="000000"/>
                </a:solidFill>
                <a:latin typeface="Calibri"/>
                <a:ea typeface="Calibri"/>
                <a:cs typeface="Arial"/>
                <a:hlinkClick r:id="rId3"/>
              </a:rPr>
              <a:t>Canadian Cancer Statistics Dashboard</a:t>
            </a:r>
            <a:r>
              <a:rPr lang="en-US" dirty="0">
                <a:solidFill>
                  <a:srgbClr val="000000"/>
                </a:solidFill>
                <a:latin typeface="Calibri"/>
                <a:ea typeface="Calibri"/>
                <a:cs typeface="Arial"/>
              </a:rPr>
              <a:t> (developed by the research team led by Dr Darren Brenner and Dr Tamer Jarada at the University of Calgary and the Charbonneau Cancer Institute, with funding from the Canadian Cancer Society) leverages the </a:t>
            </a:r>
            <a:r>
              <a:rPr lang="en-US" dirty="0">
                <a:solidFill>
                  <a:srgbClr val="000000"/>
                </a:solidFill>
                <a:latin typeface="Calibri"/>
                <a:ea typeface="Calibri"/>
                <a:cs typeface="Arial"/>
                <a:hlinkClick r:id="rId4"/>
              </a:rPr>
              <a:t>Canadian Cancer Statistics </a:t>
            </a:r>
            <a:r>
              <a:rPr lang="en-US" dirty="0">
                <a:solidFill>
                  <a:srgbClr val="000000"/>
                </a:solidFill>
                <a:latin typeface="Calibri"/>
                <a:ea typeface="Calibri"/>
                <a:cs typeface="Arial"/>
              </a:rPr>
              <a:t>publication and its analyses to present cancer statistics in a new user-friendly format with interactive visualizations.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These downloadable visualizations enable users to customize statistics and focus on a specific sex or cancer type, and even different age groups or time periods. We hope that presenting cancer statistics in this new interactive format will make them more accessible to the cancer control community and beyond.</a:t>
            </a:r>
            <a:endParaRPr lang="en-CA"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479160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A9D581E1-7EA0-43B3-B19F-169A9BC4A2F3}"/>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6" name="Picture 5" descr="A close-up of a document&#10;&#10;AI-generated content may be incorrect.">
            <a:extLst>
              <a:ext uri="{FF2B5EF4-FFF2-40B4-BE49-F238E27FC236}">
                <a16:creationId xmlns:a16="http://schemas.microsoft.com/office/drawing/2014/main" id="{53E970A5-5C62-FD10-94C2-28D9AB129C11}"/>
              </a:ext>
            </a:extLst>
          </p:cNvPr>
          <p:cNvPicPr>
            <a:picLocks noChangeAspect="1"/>
          </p:cNvPicPr>
          <p:nvPr/>
        </p:nvPicPr>
        <p:blipFill>
          <a:blip r:embed="rId2" cstate="print">
            <a:extLst>
              <a:ext uri="{28A0092B-C50C-407E-A947-70E740481C1C}">
                <a14:useLocalDpi xmlns:a14="http://schemas.microsoft.com/office/drawing/2010/main" val="0"/>
              </a:ext>
            </a:extLst>
          </a:blip>
          <a:srcRect t="7778" r="62020" b="18889"/>
          <a:stretch>
            <a:fillRect/>
          </a:stretch>
        </p:blipFill>
        <p:spPr>
          <a:xfrm>
            <a:off x="2362200" y="867384"/>
            <a:ext cx="3657600" cy="5457216"/>
          </a:xfrm>
          <a:prstGeom prst="rect">
            <a:avLst/>
          </a:prstGeom>
        </p:spPr>
      </p:pic>
    </p:spTree>
    <p:extLst>
      <p:ext uri="{BB962C8B-B14F-4D97-AF65-F5344CB8AC3E}">
        <p14:creationId xmlns:p14="http://schemas.microsoft.com/office/powerpoint/2010/main" val="1033872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graph with a person and person&#10;&#10;AI-generated content may be incorrect.">
            <a:extLst>
              <a:ext uri="{FF2B5EF4-FFF2-40B4-BE49-F238E27FC236}">
                <a16:creationId xmlns:a16="http://schemas.microsoft.com/office/drawing/2014/main" id="{98C54734-C389-C75F-4B18-F6F3C62D84AD}"/>
              </a:ext>
            </a:extLst>
          </p:cNvPr>
          <p:cNvPicPr>
            <a:picLocks noChangeAspect="1"/>
          </p:cNvPicPr>
          <p:nvPr/>
        </p:nvPicPr>
        <p:blipFill>
          <a:blip r:embed="rId3" cstate="print">
            <a:extLst>
              <a:ext uri="{28A0092B-C50C-407E-A947-70E740481C1C}">
                <a14:useLocalDpi xmlns:a14="http://schemas.microsoft.com/office/drawing/2010/main" val="0"/>
              </a:ext>
            </a:extLst>
          </a:blip>
          <a:srcRect l="4494" r="33687" b="42222"/>
          <a:stretch>
            <a:fillRect/>
          </a:stretch>
        </p:blipFill>
        <p:spPr>
          <a:xfrm>
            <a:off x="533400" y="762000"/>
            <a:ext cx="8077200" cy="5833533"/>
          </a:xfrm>
          <a:prstGeom prst="rect">
            <a:avLst/>
          </a:prstGeom>
        </p:spPr>
      </p:pic>
    </p:spTree>
    <p:extLst>
      <p:ext uri="{BB962C8B-B14F-4D97-AF65-F5344CB8AC3E}">
        <p14:creationId xmlns:p14="http://schemas.microsoft.com/office/powerpoint/2010/main" val="1323218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chart&#10;&#10;AI-generated content may be incorrect.">
            <a:extLst>
              <a:ext uri="{FF2B5EF4-FFF2-40B4-BE49-F238E27FC236}">
                <a16:creationId xmlns:a16="http://schemas.microsoft.com/office/drawing/2014/main" id="{B9422899-320C-0552-BDDA-A988606B88AC}"/>
              </a:ext>
            </a:extLst>
          </p:cNvPr>
          <p:cNvPicPr>
            <a:picLocks noChangeAspect="1"/>
          </p:cNvPicPr>
          <p:nvPr/>
        </p:nvPicPr>
        <p:blipFill>
          <a:blip r:embed="rId3" cstate="print">
            <a:extLst>
              <a:ext uri="{28A0092B-C50C-407E-A947-70E740481C1C}">
                <a14:useLocalDpi xmlns:a14="http://schemas.microsoft.com/office/drawing/2010/main" val="0"/>
              </a:ext>
            </a:extLst>
          </a:blip>
          <a:srcRect l="7072" t="7778" r="7070" b="32222"/>
          <a:stretch>
            <a:fillRect/>
          </a:stretch>
        </p:blipFill>
        <p:spPr>
          <a:xfrm>
            <a:off x="254000" y="1295400"/>
            <a:ext cx="8890000" cy="4800600"/>
          </a:xfrm>
          <a:prstGeom prst="rect">
            <a:avLst/>
          </a:prstGeom>
        </p:spPr>
      </p:pic>
    </p:spTree>
    <p:extLst>
      <p:ext uri="{BB962C8B-B14F-4D97-AF65-F5344CB8AC3E}">
        <p14:creationId xmlns:p14="http://schemas.microsoft.com/office/powerpoint/2010/main" val="533064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map of canada with black and blue colors&#10;&#10;AI-generated content may be incorrect.">
            <a:extLst>
              <a:ext uri="{FF2B5EF4-FFF2-40B4-BE49-F238E27FC236}">
                <a16:creationId xmlns:a16="http://schemas.microsoft.com/office/drawing/2014/main" id="{9BFBEAB3-B667-783A-8782-5A3717601606}"/>
              </a:ext>
            </a:extLst>
          </p:cNvPr>
          <p:cNvPicPr>
            <a:picLocks noChangeAspect="1"/>
          </p:cNvPicPr>
          <p:nvPr/>
        </p:nvPicPr>
        <p:blipFill>
          <a:blip r:embed="rId3" cstate="print">
            <a:extLst>
              <a:ext uri="{28A0092B-C50C-407E-A947-70E740481C1C}">
                <a14:useLocalDpi xmlns:a14="http://schemas.microsoft.com/office/drawing/2010/main" val="0"/>
              </a:ext>
            </a:extLst>
          </a:blip>
          <a:srcRect l="5353" t="7778" r="37121" b="24444"/>
          <a:stretch>
            <a:fillRect/>
          </a:stretch>
        </p:blipFill>
        <p:spPr>
          <a:xfrm>
            <a:off x="1447800" y="1066800"/>
            <a:ext cx="6248400" cy="5688842"/>
          </a:xfrm>
          <a:prstGeom prst="rect">
            <a:avLst/>
          </a:prstGeom>
        </p:spPr>
      </p:pic>
    </p:spTree>
    <p:extLst>
      <p:ext uri="{BB962C8B-B14F-4D97-AF65-F5344CB8AC3E}">
        <p14:creationId xmlns:p14="http://schemas.microsoft.com/office/powerpoint/2010/main" val="2766411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close-up of a graph&#10;&#10;AI-generated content may be incorrect.">
            <a:extLst>
              <a:ext uri="{FF2B5EF4-FFF2-40B4-BE49-F238E27FC236}">
                <a16:creationId xmlns:a16="http://schemas.microsoft.com/office/drawing/2014/main" id="{7B840A66-D2FF-3F73-98D7-313FD4E90ADD}"/>
              </a:ext>
            </a:extLst>
          </p:cNvPr>
          <p:cNvPicPr>
            <a:picLocks noChangeAspect="1"/>
          </p:cNvPicPr>
          <p:nvPr/>
        </p:nvPicPr>
        <p:blipFill>
          <a:blip r:embed="rId3" cstate="print">
            <a:extLst>
              <a:ext uri="{28A0092B-C50C-407E-A947-70E740481C1C}">
                <a14:useLocalDpi xmlns:a14="http://schemas.microsoft.com/office/drawing/2010/main" val="0"/>
              </a:ext>
            </a:extLst>
          </a:blip>
          <a:srcRect l="7070" t="6666" r="7072" b="15556"/>
          <a:stretch>
            <a:fillRect/>
          </a:stretch>
        </p:blipFill>
        <p:spPr>
          <a:xfrm>
            <a:off x="886496" y="914400"/>
            <a:ext cx="8229600" cy="5760719"/>
          </a:xfrm>
          <a:prstGeom prst="rect">
            <a:avLst/>
          </a:prstGeom>
        </p:spPr>
      </p:pic>
    </p:spTree>
    <p:extLst>
      <p:ext uri="{BB962C8B-B14F-4D97-AF65-F5344CB8AC3E}">
        <p14:creationId xmlns:p14="http://schemas.microsoft.com/office/powerpoint/2010/main" val="3146179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3FFDB93-0EC0-4E8C-93B1-96A72B89EC2F}"/>
              </a:ext>
            </a:extLst>
          </p:cNvPr>
          <p:cNvSpPr txBox="1">
            <a:spLocks noChangeArrowheads="1"/>
          </p:cNvSpPr>
          <p:nvPr/>
        </p:nvSpPr>
        <p:spPr bwMode="auto">
          <a:xfrm>
            <a:off x="5878857" y="28624"/>
            <a:ext cx="3276600" cy="307777"/>
          </a:xfrm>
          <a:prstGeom prst="rect">
            <a:avLst/>
          </a:prstGeom>
          <a:noFill/>
          <a:ln w="9525">
            <a:noFill/>
            <a:miter lim="800000"/>
            <a:headEnd/>
            <a:tailEnd/>
          </a:ln>
        </p:spPr>
        <p:txBody>
          <a:bodyPr wrap="square">
            <a:spAutoFit/>
          </a:bodyPr>
          <a:lstStyle/>
          <a:p>
            <a:pPr algn="ctr">
              <a:spcBef>
                <a:spcPct val="50000"/>
              </a:spcBef>
            </a:pPr>
            <a:r>
              <a:rPr lang="en-CA" sz="1400" b="1" dirty="0">
                <a:solidFill>
                  <a:schemeClr val="accent5">
                    <a:lumMod val="50000"/>
                  </a:schemeClr>
                </a:solidFill>
                <a:latin typeface="Century Gothic" pitchFamily="34" charset="0"/>
              </a:rPr>
              <a:t>Canadian Cancer Statistics 2025</a:t>
            </a:r>
          </a:p>
        </p:txBody>
      </p:sp>
      <p:pic>
        <p:nvPicPr>
          <p:cNvPr id="5" name="Picture 4" descr="A graph with text and figures&#10;&#10;AI-generated content may be incorrect.">
            <a:extLst>
              <a:ext uri="{FF2B5EF4-FFF2-40B4-BE49-F238E27FC236}">
                <a16:creationId xmlns:a16="http://schemas.microsoft.com/office/drawing/2014/main" id="{1B8CD9E8-3966-CEAE-5430-E1237B98AEB8}"/>
              </a:ext>
            </a:extLst>
          </p:cNvPr>
          <p:cNvPicPr>
            <a:picLocks noChangeAspect="1"/>
          </p:cNvPicPr>
          <p:nvPr/>
        </p:nvPicPr>
        <p:blipFill>
          <a:blip r:embed="rId3" cstate="print">
            <a:extLst>
              <a:ext uri="{28A0092B-C50C-407E-A947-70E740481C1C}">
                <a14:useLocalDpi xmlns:a14="http://schemas.microsoft.com/office/drawing/2010/main" val="0"/>
              </a:ext>
            </a:extLst>
          </a:blip>
          <a:srcRect l="6213" t="8889" r="5353" b="31111"/>
          <a:stretch>
            <a:fillRect/>
          </a:stretch>
        </p:blipFill>
        <p:spPr>
          <a:xfrm>
            <a:off x="423332" y="1600200"/>
            <a:ext cx="8720668" cy="4572000"/>
          </a:xfrm>
          <a:prstGeom prst="rect">
            <a:avLst/>
          </a:prstGeom>
        </p:spPr>
      </p:pic>
    </p:spTree>
    <p:extLst>
      <p:ext uri="{BB962C8B-B14F-4D97-AF65-F5344CB8AC3E}">
        <p14:creationId xmlns:p14="http://schemas.microsoft.com/office/powerpoint/2010/main" val="347324747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
      <a:dk1>
        <a:srgbClr val="005A58"/>
      </a:dk1>
      <a:lt1>
        <a:srgbClr val="FFFFFF"/>
      </a:lt1>
      <a:dk2>
        <a:srgbClr val="153988"/>
      </a:dk2>
      <a:lt2>
        <a:srgbClr val="FFFF99"/>
      </a:lt2>
      <a:accent1>
        <a:srgbClr val="006462"/>
      </a:accent1>
      <a:accent2>
        <a:srgbClr val="6D6FC7"/>
      </a:accent2>
      <a:accent3>
        <a:srgbClr val="AAAEC3"/>
      </a:accent3>
      <a:accent4>
        <a:srgbClr val="DADADA"/>
      </a:accent4>
      <a:accent5>
        <a:srgbClr val="AAB8B7"/>
      </a:accent5>
      <a:accent6>
        <a:srgbClr val="6264B4"/>
      </a:accent6>
      <a:hlink>
        <a:srgbClr val="00FFFF"/>
      </a:hlink>
      <a:folHlink>
        <a:srgbClr val="00FF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79F1DB827B2244A55AA77DCD1948B2" ma:contentTypeVersion="0" ma:contentTypeDescription="Create a new document." ma:contentTypeScope="" ma:versionID="c5b78452ad191c2824fd7ad092d326a3">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25C68F-BC4E-45EC-A5CB-2676D3321A91}">
  <ds:schemaRefs>
    <ds:schemaRef ds:uri="http://purl.org/dc/dcmitype/"/>
    <ds:schemaRef ds:uri="http://schemas.microsoft.com/office/2006/metadata/propertie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74BDF6FD-503D-44D7-9616-709686B4930A}">
  <ds:schemaRefs>
    <ds:schemaRef ds:uri="http://schemas.microsoft.com/sharepoint/v3/contenttype/forms"/>
  </ds:schemaRefs>
</ds:datastoreItem>
</file>

<file path=customXml/itemProps3.xml><?xml version="1.0" encoding="utf-8"?>
<ds:datastoreItem xmlns:ds="http://schemas.openxmlformats.org/officeDocument/2006/customXml" ds:itemID="{91534E59-EBDC-41B5-88E1-6CFA29DD8B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4032</TotalTime>
  <Words>275</Words>
  <Application>Microsoft Office PowerPoint</Application>
  <PresentationFormat>On-screen Show (4:3)</PresentationFormat>
  <Paragraphs>69</Paragraphs>
  <Slides>33</Slides>
  <Notes>31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Calibri</vt:lpstr>
      <vt:lpstr>Century Gothic</vt:lpstr>
      <vt:lpstr>Times</vt:lpstr>
      <vt:lpstr>Verdana</vt:lpstr>
      <vt:lpstr>Default Design</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Canadian Cancer Society</dc:creator>
  <cp:lastModifiedBy>Monika Dixon</cp:lastModifiedBy>
  <cp:revision>169</cp:revision>
  <dcterms:created xsi:type="dcterms:W3CDTF">2007-05-18T18:13:06Z</dcterms:created>
  <dcterms:modified xsi:type="dcterms:W3CDTF">2025-10-24T19:48:58Z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0x0101002379F1DB827B2244A55AA77DCD1948B2</vt:lpwstr>
  </property>
</Properties>
</file>