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7"/>
  </p:notesMasterIdLst>
  <p:handoutMasterIdLst>
    <p:handoutMasterId r:id="rId38"/>
  </p:handoutMasterIdLst>
  <p:sldIdLst>
    <p:sldId id="307" r:id="rId6"/>
    <p:sldId id="389" r:id="rId7"/>
    <p:sldId id="430" r:id="rId8"/>
    <p:sldId id="419" r:id="rId9"/>
    <p:sldId id="415" r:id="rId10"/>
    <p:sldId id="388" r:id="rId11"/>
    <p:sldId id="390" r:id="rId12"/>
    <p:sldId id="391" r:id="rId13"/>
    <p:sldId id="392" r:id="rId14"/>
    <p:sldId id="397" r:id="rId15"/>
    <p:sldId id="396" r:id="rId16"/>
    <p:sldId id="395" r:id="rId17"/>
    <p:sldId id="394" r:id="rId18"/>
    <p:sldId id="393" r:id="rId19"/>
    <p:sldId id="400" r:id="rId20"/>
    <p:sldId id="401" r:id="rId21"/>
    <p:sldId id="402" r:id="rId22"/>
    <p:sldId id="403" r:id="rId23"/>
    <p:sldId id="404" r:id="rId24"/>
    <p:sldId id="416" r:id="rId25"/>
    <p:sldId id="417" r:id="rId26"/>
    <p:sldId id="418" r:id="rId27"/>
    <p:sldId id="427" r:id="rId28"/>
    <p:sldId id="426" r:id="rId29"/>
    <p:sldId id="425" r:id="rId30"/>
    <p:sldId id="424" r:id="rId31"/>
    <p:sldId id="423" r:id="rId32"/>
    <p:sldId id="422" r:id="rId33"/>
    <p:sldId id="421" r:id="rId34"/>
    <p:sldId id="420" r:id="rId35"/>
    <p:sldId id="429" r:id="rId3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5DA2"/>
    <a:srgbClr val="339966"/>
    <a:srgbClr val="BA0C2F"/>
    <a:srgbClr val="E97E09"/>
    <a:srgbClr val="956D09"/>
    <a:srgbClr val="868915"/>
    <a:srgbClr val="CED220"/>
    <a:srgbClr val="6600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637CE-D327-40D3-AE49-B8625EAADF31}" v="50" dt="2023-10-31T18:46:43.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4" autoAdjust="0"/>
    <p:restoredTop sz="95380" autoAdjust="0"/>
  </p:normalViewPr>
  <p:slideViewPr>
    <p:cSldViewPr>
      <p:cViewPr varScale="1">
        <p:scale>
          <a:sx n="86" d="100"/>
          <a:sy n="86" d="100"/>
        </p:scale>
        <p:origin x="162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312"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10445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5C5E5F36-76DA-4D4F-973D-CE1C6D9D04F9}" type="slidenum">
              <a:rPr lang="en-US"/>
              <a:pPr>
                <a:defRPr/>
              </a:pPr>
              <a:t>‹#›</a:t>
            </a:fld>
            <a:endParaRPr lang="en-US"/>
          </a:p>
        </p:txBody>
      </p:sp>
    </p:spTree>
    <p:extLst>
      <p:ext uri="{BB962C8B-B14F-4D97-AF65-F5344CB8AC3E}">
        <p14:creationId xmlns:p14="http://schemas.microsoft.com/office/powerpoint/2010/main" val="444974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p:spPr>
      </p:sp>
      <p:sp>
        <p:nvSpPr>
          <p:cNvPr id="83973"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625C7A67-BE26-4942-B524-83B84CE22BDF}" type="slidenum">
              <a:rPr lang="en-US"/>
              <a:pPr>
                <a:defRPr/>
              </a:pPr>
              <a:t>‹#›</a:t>
            </a:fld>
            <a:endParaRPr lang="en-US"/>
          </a:p>
        </p:txBody>
      </p:sp>
    </p:spTree>
    <p:extLst>
      <p:ext uri="{BB962C8B-B14F-4D97-AF65-F5344CB8AC3E}">
        <p14:creationId xmlns:p14="http://schemas.microsoft.com/office/powerpoint/2010/main" val="581528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E89A2AFD-4B86-4CCE-B98F-08FE662FBF6D}"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31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8440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87961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0902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8068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54631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8517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38306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6146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927589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2903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2208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8890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348934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415676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23461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91229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42779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318760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1922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7172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1472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11608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416271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32271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51037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4470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2188"/>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7702E401-0B45-4374-AD5C-20A6CF020066}"/>
              </a:ext>
            </a:extLst>
          </p:cNvPr>
          <p:cNvSpPr>
            <a:spLocks noGrp="1"/>
          </p:cNvSpPr>
          <p:nvPr>
            <p:ph type="title"/>
          </p:nvPr>
        </p:nvSpPr>
        <p:spPr>
          <a:xfrm>
            <a:off x="457200" y="975518"/>
            <a:ext cx="8229600" cy="686095"/>
          </a:xfrm>
          <a:prstGeom prst="rect">
            <a:avLst/>
          </a:prstGeo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fld id="{8061FADE-CE24-4D0F-9F06-385F78F9B9B7}" type="datetime1">
              <a:rPr lang="en-US"/>
              <a:pPr>
                <a:defRPr/>
              </a:pPr>
              <a:t>10/31/2023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E384A0B-6F46-422B-89F0-7EB68C363B1B}" type="datetime1">
              <a:rPr lang="en-US"/>
              <a:pPr>
                <a:defRPr/>
              </a:pPr>
              <a:t>10/31/2023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00753E1-A23D-4465-A43F-DB2A7CA11211}" type="datetime1">
              <a:rPr lang="en-US"/>
              <a:pPr>
                <a:defRPr/>
              </a:pPr>
              <a:t>10/31/2023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FD1C1DF8-16B2-40A2-B1DA-439F0BA3ABAA}" type="datetime1">
              <a:rPr lang="en-US"/>
              <a:pPr>
                <a:defRPr/>
              </a:pPr>
              <a:t>10/31/2023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0B4F44C-789F-4BAF-8461-E6BA9B254062}" type="datetime1">
              <a:rPr lang="en-US"/>
              <a:pPr>
                <a:defRPr/>
              </a:pPr>
              <a:t>10/31/2023</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6C0E73BA-0BC2-4E4B-A217-504DFDB9F320}" type="datetime1">
              <a:rPr lang="en-US"/>
              <a:pPr>
                <a:defRPr/>
              </a:pPr>
              <a:t>10/31/2023</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D014CD5-19DB-4A08-B545-7AA380B93F39}" type="datetime1">
              <a:rPr lang="en-US"/>
              <a:pPr>
                <a:defRPr/>
              </a:pPr>
              <a:t>10/31/2023</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230F0E3-F993-4DC4-B433-E6F4BC7B3743}" type="datetime1">
              <a:rPr lang="en-US"/>
              <a:pPr>
                <a:defRPr/>
              </a:pPr>
              <a:t>10/31/2023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CBE820D-EAC9-46C6-8C7E-4E93F95BAB53}" type="datetime1">
              <a:rPr lang="en-US"/>
              <a:pPr>
                <a:defRPr/>
              </a:pPr>
              <a:t>10/31/2023</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A464F2-8826-40FD-ABF5-EF1C71EA8E8B}" type="datetime1">
              <a:rPr lang="en-US"/>
              <a:pPr>
                <a:defRPr/>
              </a:pPr>
              <a:t>10/31/2023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8E6E-1938-4932-E9BB-BAA50E7021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989129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AE8BC57-5D82-46ED-84A4-DA4EF7B83D24}" type="datetime1">
              <a:rPr lang="en-US"/>
              <a:pPr>
                <a:defRPr/>
              </a:pPr>
              <a:t>10/31/2023</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710" y="990599"/>
            <a:ext cx="8217090" cy="822869"/>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D4E4A18-56F9-4A0F-A30D-35032E04183B}"/>
              </a:ext>
            </a:extLst>
          </p:cNvPr>
          <p:cNvSpPr>
            <a:spLocks noGrp="1" noChangeArrowheads="1"/>
          </p:cNvSpPr>
          <p:nvPr>
            <p:ph type="ftr" sz="quarter" idx="11"/>
          </p:nvPr>
        </p:nvSpPr>
        <p:spPr>
          <a:xfrm>
            <a:off x="6096000" y="6446043"/>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a:extLst>
              <a:ext uri="{FF2B5EF4-FFF2-40B4-BE49-F238E27FC236}">
                <a16:creationId xmlns:a16="http://schemas.microsoft.com/office/drawing/2014/main" id="{993FF93B-8E8B-4FF4-841E-1531FAA993BF}"/>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a:prstGeom prst="rect">
            <a:avLst/>
          </a:prstGeo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DD4CE-FFCD-F609-D4E5-4D473AC183B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913" y="955343"/>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600" y="990705"/>
            <a:ext cx="3008313" cy="51764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F1F32DAB-6086-414B-A80E-9FFAC03AEAD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36100"/>
            <a:ext cx="2057400" cy="1033984"/>
          </a:xfrm>
          <a:prstGeom prst="rect">
            <a:avLst/>
          </a:prstGeom>
        </p:spPr>
      </p:pic>
      <p:pic>
        <p:nvPicPr>
          <p:cNvPr id="3" name="Picture 2">
            <a:extLst>
              <a:ext uri="{FF2B5EF4-FFF2-40B4-BE49-F238E27FC236}">
                <a16:creationId xmlns:a16="http://schemas.microsoft.com/office/drawing/2014/main" id="{2B175453-A424-403F-B69A-AB7AD93302C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638800" y="457200"/>
            <a:ext cx="3241548" cy="348996"/>
          </a:xfrm>
          <a:prstGeom prst="rect">
            <a:avLst/>
          </a:prstGeom>
        </p:spPr>
      </p:pic>
      <p:sp>
        <p:nvSpPr>
          <p:cNvPr id="2" name="Text Box 6">
            <a:extLst>
              <a:ext uri="{FF2B5EF4-FFF2-40B4-BE49-F238E27FC236}">
                <a16:creationId xmlns:a16="http://schemas.microsoft.com/office/drawing/2014/main" id="{42704EFA-C1FB-9B02-B6A6-945EA90380E4}"/>
              </a:ext>
            </a:extLst>
          </p:cNvPr>
          <p:cNvSpPr txBox="1">
            <a:spLocks noChangeArrowheads="1"/>
          </p:cNvSpPr>
          <p:nvPr userDrawn="1"/>
        </p:nvSpPr>
        <p:spPr bwMode="auto">
          <a:xfrm>
            <a:off x="4948074" y="99344"/>
            <a:ext cx="3962400" cy="307777"/>
          </a:xfrm>
          <a:prstGeom prst="rect">
            <a:avLst/>
          </a:prstGeom>
          <a:noFill/>
          <a:ln w="9525">
            <a:noFill/>
            <a:miter lim="800000"/>
            <a:headEnd/>
            <a:tailEnd/>
          </a:ln>
        </p:spPr>
        <p:txBody>
          <a:bodyPr wrap="square">
            <a:spAutoFit/>
          </a:bodyPr>
          <a:lstStyle/>
          <a:p>
            <a:pPr marL="0" marR="0">
              <a:spcBef>
                <a:spcPts val="0"/>
              </a:spcBef>
              <a:spcAft>
                <a:spcPts val="0"/>
              </a:spcAft>
            </a:pPr>
            <a:r>
              <a:rPr lang="fr-CA" sz="1400" b="1" kern="0" dirty="0">
                <a:solidFill>
                  <a:srgbClr val="FF3399"/>
                </a:solidFill>
                <a:effectLst/>
                <a:latin typeface="Century Gothic" panose="020B0502020202020204" pitchFamily="34" charset="0"/>
                <a:ea typeface="Yu Gothic Light" panose="020B0300000000000000" pitchFamily="34" charset="-128"/>
                <a:cs typeface="Times New Roman" panose="02020603050405020304" pitchFamily="18" charset="0"/>
              </a:rPr>
              <a:t>Statistiques canadiennes sur le cancer 2023</a:t>
            </a:r>
            <a:endParaRPr lang="en-US" sz="1400" b="1" kern="0" dirty="0">
              <a:solidFill>
                <a:srgbClr val="FF3399"/>
              </a:solidFill>
              <a:effectLst/>
              <a:latin typeface="Century Gothic" panose="020B0502020202020204" pitchFamily="34" charset="0"/>
              <a:ea typeface="Yu Gothic Light" panose="020B0300000000000000" pitchFamily="34" charset="-128"/>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2" r:id="rId1"/>
    <p:sldLayoutId id="2147483659" r:id="rId2"/>
    <p:sldLayoutId id="2147483651" r:id="rId3"/>
    <p:sldLayoutId id="2147483653" r:id="rId4"/>
    <p:sldLayoutId id="2147483654" r:id="rId5"/>
    <p:sldLayoutId id="2147483655" r:id="rId6"/>
    <p:sldLayoutId id="2147483656" r:id="rId7"/>
    <p:sldLayoutId id="2147483657" r:id="rId8"/>
    <p:sldLayoutId id="2147483658"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2" descr="PHAC PPT Master En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cs typeface="Arial" charset="0"/>
              </a:defRPr>
            </a:lvl1pPr>
          </a:lstStyle>
          <a:p>
            <a:pPr>
              <a:defRPr/>
            </a:pPr>
            <a:fld id="{58B2FDB3-8568-4E31-BA63-3BC5BA876369}" type="datetime1">
              <a:rPr lang="en-US"/>
              <a:pPr>
                <a:defRPr/>
              </a:pPr>
              <a:t>10/31/2023</a:t>
            </a:fld>
            <a:endParaRPr lang="en-US"/>
          </a:p>
        </p:txBody>
      </p:sp>
      <p:sp>
        <p:nvSpPr>
          <p:cNvPr id="1833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8"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400" b="1">
          <a:solidFill>
            <a:srgbClr val="004080"/>
          </a:solidFill>
          <a:latin typeface="+mj-lt"/>
          <a:ea typeface="+mj-ea"/>
          <a:cs typeface="+mj-cs"/>
        </a:defRPr>
      </a:lvl1pPr>
      <a:lvl2pPr algn="l" rtl="0" eaLnBrk="0" fontAlgn="base" hangingPunct="0">
        <a:spcBef>
          <a:spcPct val="0"/>
        </a:spcBef>
        <a:spcAft>
          <a:spcPct val="0"/>
        </a:spcAft>
        <a:defRPr sz="4400" b="1">
          <a:solidFill>
            <a:srgbClr val="004080"/>
          </a:solidFill>
          <a:latin typeface="Verdana" pitchFamily="34" charset="0"/>
        </a:defRPr>
      </a:lvl2pPr>
      <a:lvl3pPr algn="l" rtl="0" eaLnBrk="0" fontAlgn="base" hangingPunct="0">
        <a:spcBef>
          <a:spcPct val="0"/>
        </a:spcBef>
        <a:spcAft>
          <a:spcPct val="0"/>
        </a:spcAft>
        <a:defRPr sz="4400" b="1">
          <a:solidFill>
            <a:srgbClr val="004080"/>
          </a:solidFill>
          <a:latin typeface="Verdana" pitchFamily="34" charset="0"/>
        </a:defRPr>
      </a:lvl3pPr>
      <a:lvl4pPr algn="l" rtl="0" eaLnBrk="0" fontAlgn="base" hangingPunct="0">
        <a:spcBef>
          <a:spcPct val="0"/>
        </a:spcBef>
        <a:spcAft>
          <a:spcPct val="0"/>
        </a:spcAft>
        <a:defRPr sz="4400" b="1">
          <a:solidFill>
            <a:srgbClr val="004080"/>
          </a:solidFill>
          <a:latin typeface="Verdana" pitchFamily="34" charset="0"/>
        </a:defRPr>
      </a:lvl4pPr>
      <a:lvl5pPr algn="l" rtl="0" eaLnBrk="0" fontAlgn="base" hangingPunct="0">
        <a:spcBef>
          <a:spcPct val="0"/>
        </a:spcBef>
        <a:spcAft>
          <a:spcPct val="0"/>
        </a:spcAft>
        <a:defRPr sz="4400" b="1">
          <a:solidFill>
            <a:srgbClr val="004080"/>
          </a:solidFill>
          <a:latin typeface="Verdana" pitchFamily="34" charset="0"/>
        </a:defRPr>
      </a:lvl5pPr>
      <a:lvl6pPr marL="457200" algn="l" rtl="0" fontAlgn="base">
        <a:spcBef>
          <a:spcPct val="0"/>
        </a:spcBef>
        <a:spcAft>
          <a:spcPct val="0"/>
        </a:spcAft>
        <a:defRPr sz="4400" b="1">
          <a:solidFill>
            <a:srgbClr val="004080"/>
          </a:solidFill>
          <a:latin typeface="Verdana" pitchFamily="34" charset="0"/>
        </a:defRPr>
      </a:lvl6pPr>
      <a:lvl7pPr marL="914400" algn="l" rtl="0" fontAlgn="base">
        <a:spcBef>
          <a:spcPct val="0"/>
        </a:spcBef>
        <a:spcAft>
          <a:spcPct val="0"/>
        </a:spcAft>
        <a:defRPr sz="4400" b="1">
          <a:solidFill>
            <a:srgbClr val="004080"/>
          </a:solidFill>
          <a:latin typeface="Verdana" pitchFamily="34" charset="0"/>
        </a:defRPr>
      </a:lvl7pPr>
      <a:lvl8pPr marL="1371600" algn="l" rtl="0" fontAlgn="base">
        <a:spcBef>
          <a:spcPct val="0"/>
        </a:spcBef>
        <a:spcAft>
          <a:spcPct val="0"/>
        </a:spcAft>
        <a:defRPr sz="4400" b="1">
          <a:solidFill>
            <a:srgbClr val="004080"/>
          </a:solidFill>
          <a:latin typeface="Verdana" pitchFamily="34" charset="0"/>
        </a:defRPr>
      </a:lvl8pPr>
      <a:lvl9pPr marL="1828800" algn="l" rtl="0" fontAlgn="base">
        <a:spcBef>
          <a:spcPct val="0"/>
        </a:spcBef>
        <a:spcAft>
          <a:spcPct val="0"/>
        </a:spcAft>
        <a:defRPr sz="4400" b="1">
          <a:solidFill>
            <a:srgbClr val="004080"/>
          </a:solidFill>
          <a:latin typeface="Verdana" pitchFamily="34" charset="0"/>
        </a:defRPr>
      </a:lvl9pPr>
    </p:titleStyle>
    <p:bodyStyle>
      <a:lvl1pPr marL="457200" indent="-457200" algn="l" rtl="0" eaLnBrk="0" fontAlgn="base" hangingPunct="0">
        <a:lnSpc>
          <a:spcPct val="125000"/>
        </a:lnSpc>
        <a:spcBef>
          <a:spcPct val="0"/>
        </a:spcBef>
        <a:spcAft>
          <a:spcPct val="0"/>
        </a:spcAft>
        <a:buSzPct val="100000"/>
        <a:buFont typeface="Times"/>
        <a:buChar char="•"/>
        <a:defRPr sz="2800">
          <a:solidFill>
            <a:srgbClr val="004080"/>
          </a:solidFill>
          <a:latin typeface="+mn-lt"/>
          <a:ea typeface="+mn-ea"/>
          <a:cs typeface="+mn-cs"/>
        </a:defRPr>
      </a:lvl1pPr>
      <a:lvl2pPr marL="1231900" indent="-711200" algn="l" rtl="0" eaLnBrk="0" fontAlgn="base" hangingPunct="0">
        <a:spcBef>
          <a:spcPct val="20000"/>
        </a:spcBef>
        <a:spcAft>
          <a:spcPct val="0"/>
        </a:spcAft>
        <a:buChar char="–"/>
        <a:defRPr sz="2400">
          <a:solidFill>
            <a:srgbClr val="004080"/>
          </a:solidFill>
          <a:latin typeface="+mn-lt"/>
        </a:defRPr>
      </a:lvl2pPr>
      <a:lvl3pPr marL="1530350" indent="-609600" algn="l" rtl="0" eaLnBrk="0" fontAlgn="base" hangingPunct="0">
        <a:spcBef>
          <a:spcPct val="20000"/>
        </a:spcBef>
        <a:spcAft>
          <a:spcPct val="0"/>
        </a:spcAft>
        <a:buChar char="•"/>
        <a:defRPr sz="2400">
          <a:solidFill>
            <a:srgbClr val="004080"/>
          </a:solidFill>
          <a:latin typeface="+mn-lt"/>
        </a:defRPr>
      </a:lvl3pPr>
      <a:lvl4pPr marL="1879600" indent="-508000" algn="l" rtl="0" eaLnBrk="0" fontAlgn="base" hangingPunct="0">
        <a:spcBef>
          <a:spcPct val="20000"/>
        </a:spcBef>
        <a:spcAft>
          <a:spcPct val="0"/>
        </a:spcAft>
        <a:buSzPct val="180000"/>
        <a:buChar char="–"/>
        <a:defRPr sz="2000">
          <a:solidFill>
            <a:srgbClr val="004080"/>
          </a:solidFill>
          <a:latin typeface="+mn-lt"/>
        </a:defRPr>
      </a:lvl4pPr>
      <a:lvl5pPr marL="2336800" indent="-508000" algn="l" rtl="0" eaLnBrk="0" fontAlgn="base" hangingPunct="0">
        <a:spcBef>
          <a:spcPct val="20000"/>
        </a:spcBef>
        <a:spcAft>
          <a:spcPct val="0"/>
        </a:spcAft>
        <a:buChar char="»"/>
        <a:defRPr sz="2000">
          <a:solidFill>
            <a:srgbClr val="004080"/>
          </a:solidFill>
          <a:latin typeface="+mn-lt"/>
        </a:defRPr>
      </a:lvl5pPr>
      <a:lvl6pPr marL="2794000" indent="-508000" algn="l" rtl="0" fontAlgn="base">
        <a:spcBef>
          <a:spcPct val="20000"/>
        </a:spcBef>
        <a:spcAft>
          <a:spcPct val="0"/>
        </a:spcAft>
        <a:buChar char="»"/>
        <a:defRPr sz="2000">
          <a:solidFill>
            <a:srgbClr val="004080"/>
          </a:solidFill>
          <a:latin typeface="+mn-lt"/>
        </a:defRPr>
      </a:lvl6pPr>
      <a:lvl7pPr marL="3251200" indent="-508000" algn="l" rtl="0" fontAlgn="base">
        <a:spcBef>
          <a:spcPct val="20000"/>
        </a:spcBef>
        <a:spcAft>
          <a:spcPct val="0"/>
        </a:spcAft>
        <a:buChar char="»"/>
        <a:defRPr sz="2000">
          <a:solidFill>
            <a:srgbClr val="004080"/>
          </a:solidFill>
          <a:latin typeface="+mn-lt"/>
        </a:defRPr>
      </a:lvl7pPr>
      <a:lvl8pPr marL="3708400" indent="-508000" algn="l" rtl="0" fontAlgn="base">
        <a:spcBef>
          <a:spcPct val="20000"/>
        </a:spcBef>
        <a:spcAft>
          <a:spcPct val="0"/>
        </a:spcAft>
        <a:buChar char="»"/>
        <a:defRPr sz="2000">
          <a:solidFill>
            <a:srgbClr val="004080"/>
          </a:solidFill>
          <a:latin typeface="+mn-lt"/>
        </a:defRPr>
      </a:lvl8pPr>
      <a:lvl9pPr marL="4165600" indent="-508000" algn="l" rtl="0" fontAlgn="base">
        <a:spcBef>
          <a:spcPct val="20000"/>
        </a:spcBef>
        <a:spcAft>
          <a:spcPct val="0"/>
        </a:spcAft>
        <a:buChar char="»"/>
        <a:defRPr sz="2000">
          <a:solidFill>
            <a:srgbClr val="004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cancerstats.ca/?la=fr"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yccsonline.sharepoint.com/sites/Prj/ci_projects/2019_design/Documents2/09_final-files/English/CCS-Stats2019-Figures-1_4.jpg">
            <a:extLst>
              <a:ext uri="{FF2B5EF4-FFF2-40B4-BE49-F238E27FC236}">
                <a16:creationId xmlns:a16="http://schemas.microsoft.com/office/drawing/2014/main" id="{1EC80556-F562-4788-9A23-E0154FA51A88}"/>
              </a:ext>
            </a:extLst>
          </p:cNvPr>
          <p:cNvSpPr>
            <a:spLocks noChangeAspect="1" noChangeArrowheads="1"/>
          </p:cNvSpPr>
          <p:nvPr/>
        </p:nvSpPr>
        <p:spPr bwMode="auto">
          <a:xfrm>
            <a:off x="152400" y="14288"/>
            <a:ext cx="8839200" cy="682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a:extLst>
              <a:ext uri="{FF2B5EF4-FFF2-40B4-BE49-F238E27FC236}">
                <a16:creationId xmlns:a16="http://schemas.microsoft.com/office/drawing/2014/main" id="{F5CD3929-4F54-543E-EF02-A733F2CEB5B5}"/>
              </a:ext>
            </a:extLst>
          </p:cNvPr>
          <p:cNvPicPr>
            <a:picLocks noChangeAspect="1"/>
          </p:cNvPicPr>
          <p:nvPr/>
        </p:nvPicPr>
        <p:blipFill>
          <a:blip r:embed="rId3"/>
          <a:stretch>
            <a:fillRect/>
          </a:stretch>
        </p:blipFill>
        <p:spPr>
          <a:xfrm>
            <a:off x="0" y="4782"/>
            <a:ext cx="9144000" cy="68484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933B8C81-33B8-5C12-7EC9-BF06E9B028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7778" r="5353" b="11111"/>
          <a:stretch/>
        </p:blipFill>
        <p:spPr>
          <a:xfrm>
            <a:off x="685800" y="990600"/>
            <a:ext cx="8305800" cy="5774508"/>
          </a:xfrm>
          <a:prstGeom prst="rect">
            <a:avLst/>
          </a:prstGeom>
        </p:spPr>
      </p:pic>
    </p:spTree>
    <p:extLst>
      <p:ext uri="{BB962C8B-B14F-4D97-AF65-F5344CB8AC3E}">
        <p14:creationId xmlns:p14="http://schemas.microsoft.com/office/powerpoint/2010/main" val="142788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01347DD7-4945-E617-498D-F621CFC20E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 t="7778" r="6212" b="12222"/>
          <a:stretch/>
        </p:blipFill>
        <p:spPr>
          <a:xfrm>
            <a:off x="685800" y="990600"/>
            <a:ext cx="8229600" cy="5697415"/>
          </a:xfrm>
          <a:prstGeom prst="rect">
            <a:avLst/>
          </a:prstGeom>
        </p:spPr>
      </p:pic>
    </p:spTree>
    <p:extLst>
      <p:ext uri="{BB962C8B-B14F-4D97-AF65-F5344CB8AC3E}">
        <p14:creationId xmlns:p14="http://schemas.microsoft.com/office/powerpoint/2010/main" val="100601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art&#10;&#10;Description automatically generated">
            <a:extLst>
              <a:ext uri="{FF2B5EF4-FFF2-40B4-BE49-F238E27FC236}">
                <a16:creationId xmlns:a16="http://schemas.microsoft.com/office/drawing/2014/main" id="{022CD3B7-DA5C-1A6F-9749-49B574D64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5556" r="32828" b="40000"/>
          <a:stretch/>
        </p:blipFill>
        <p:spPr>
          <a:xfrm>
            <a:off x="541952" y="1143000"/>
            <a:ext cx="8060095" cy="5410200"/>
          </a:xfrm>
          <a:prstGeom prst="rect">
            <a:avLst/>
          </a:prstGeom>
        </p:spPr>
      </p:pic>
    </p:spTree>
    <p:extLst>
      <p:ext uri="{BB962C8B-B14F-4D97-AF65-F5344CB8AC3E}">
        <p14:creationId xmlns:p14="http://schemas.microsoft.com/office/powerpoint/2010/main" val="15070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3015C900-78E0-B556-F694-70E32DFE5B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6666" r="61162" b="8889"/>
          <a:stretch/>
        </p:blipFill>
        <p:spPr>
          <a:xfrm>
            <a:off x="2514600" y="762000"/>
            <a:ext cx="3124200" cy="5935978"/>
          </a:xfrm>
          <a:prstGeom prst="rect">
            <a:avLst/>
          </a:prstGeom>
        </p:spPr>
      </p:pic>
    </p:spTree>
    <p:extLst>
      <p:ext uri="{BB962C8B-B14F-4D97-AF65-F5344CB8AC3E}">
        <p14:creationId xmlns:p14="http://schemas.microsoft.com/office/powerpoint/2010/main" val="420834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white background&#10;&#10;Description automatically generated">
            <a:extLst>
              <a:ext uri="{FF2B5EF4-FFF2-40B4-BE49-F238E27FC236}">
                <a16:creationId xmlns:a16="http://schemas.microsoft.com/office/drawing/2014/main" id="{B3B5C238-063D-F732-8415-37D984BE4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5555" r="32828" b="44444"/>
          <a:stretch/>
        </p:blipFill>
        <p:spPr>
          <a:xfrm>
            <a:off x="430952" y="1219200"/>
            <a:ext cx="8282095" cy="5105400"/>
          </a:xfrm>
          <a:prstGeom prst="rect">
            <a:avLst/>
          </a:prstGeom>
        </p:spPr>
      </p:pic>
    </p:spTree>
    <p:extLst>
      <p:ext uri="{BB962C8B-B14F-4D97-AF65-F5344CB8AC3E}">
        <p14:creationId xmlns:p14="http://schemas.microsoft.com/office/powerpoint/2010/main" val="398572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art&#10;&#10;Description automatically generated">
            <a:extLst>
              <a:ext uri="{FF2B5EF4-FFF2-40B4-BE49-F238E27FC236}">
                <a16:creationId xmlns:a16="http://schemas.microsoft.com/office/drawing/2014/main" id="{FA81F6F5-3683-0AFA-511E-19970305CE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4" t="7778" r="31970" b="13333"/>
          <a:stretch/>
        </p:blipFill>
        <p:spPr>
          <a:xfrm>
            <a:off x="1600200" y="914400"/>
            <a:ext cx="5943600" cy="5780761"/>
          </a:xfrm>
          <a:prstGeom prst="rect">
            <a:avLst/>
          </a:prstGeom>
        </p:spPr>
      </p:pic>
    </p:spTree>
    <p:extLst>
      <p:ext uri="{BB962C8B-B14F-4D97-AF65-F5344CB8AC3E}">
        <p14:creationId xmlns:p14="http://schemas.microsoft.com/office/powerpoint/2010/main" val="370692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 of america&#10;&#10;Description automatically generated">
            <a:extLst>
              <a:ext uri="{FF2B5EF4-FFF2-40B4-BE49-F238E27FC236}">
                <a16:creationId xmlns:a16="http://schemas.microsoft.com/office/drawing/2014/main" id="{13A2C86A-F968-445A-BC09-C0CF64CF00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6" t="6666" r="33687" b="24444"/>
          <a:stretch/>
        </p:blipFill>
        <p:spPr>
          <a:xfrm>
            <a:off x="1181100" y="914400"/>
            <a:ext cx="6781800" cy="5759884"/>
          </a:xfrm>
          <a:prstGeom prst="rect">
            <a:avLst/>
          </a:prstGeom>
        </p:spPr>
      </p:pic>
    </p:spTree>
    <p:extLst>
      <p:ext uri="{BB962C8B-B14F-4D97-AF65-F5344CB8AC3E}">
        <p14:creationId xmlns:p14="http://schemas.microsoft.com/office/powerpoint/2010/main" val="3802628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07B4B8AB-3435-FE92-9AD5-4FF53BAA6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3" t="6667" r="6213" b="11111"/>
          <a:stretch/>
        </p:blipFill>
        <p:spPr>
          <a:xfrm>
            <a:off x="895815" y="838200"/>
            <a:ext cx="8229600" cy="5912527"/>
          </a:xfrm>
          <a:prstGeom prst="rect">
            <a:avLst/>
          </a:prstGeom>
        </p:spPr>
      </p:pic>
    </p:spTree>
    <p:extLst>
      <p:ext uri="{BB962C8B-B14F-4D97-AF65-F5344CB8AC3E}">
        <p14:creationId xmlns:p14="http://schemas.microsoft.com/office/powerpoint/2010/main" val="689332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9196476A-4326-C039-7870-01F0908A7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37" t="6666" r="32828" b="6666"/>
          <a:stretch/>
        </p:blipFill>
        <p:spPr>
          <a:xfrm>
            <a:off x="1600200" y="949712"/>
            <a:ext cx="5638801" cy="5943600"/>
          </a:xfrm>
          <a:prstGeom prst="rect">
            <a:avLst/>
          </a:prstGeom>
        </p:spPr>
      </p:pic>
    </p:spTree>
    <p:extLst>
      <p:ext uri="{BB962C8B-B14F-4D97-AF65-F5344CB8AC3E}">
        <p14:creationId xmlns:p14="http://schemas.microsoft.com/office/powerpoint/2010/main" val="175030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0CA14ADA-4887-4658-A472-37AB2B45F0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2" t="7778" r="6212" b="12222"/>
          <a:stretch/>
        </p:blipFill>
        <p:spPr>
          <a:xfrm>
            <a:off x="609600" y="1048871"/>
            <a:ext cx="8229600" cy="5809129"/>
          </a:xfrm>
          <a:prstGeom prst="rect">
            <a:avLst/>
          </a:prstGeom>
        </p:spPr>
      </p:pic>
    </p:spTree>
    <p:extLst>
      <p:ext uri="{BB962C8B-B14F-4D97-AF65-F5344CB8AC3E}">
        <p14:creationId xmlns:p14="http://schemas.microsoft.com/office/powerpoint/2010/main" val="32898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different colored circles&#10;&#10;Description automatically generated">
            <a:extLst>
              <a:ext uri="{FF2B5EF4-FFF2-40B4-BE49-F238E27FC236}">
                <a16:creationId xmlns:a16="http://schemas.microsoft.com/office/drawing/2014/main" id="{1286DCCC-B1A1-50E5-F9E3-B6C4808FA82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65" t="4034" r="33825" b="22904"/>
          <a:stretch/>
        </p:blipFill>
        <p:spPr>
          <a:xfrm>
            <a:off x="1143000" y="855343"/>
            <a:ext cx="6643356" cy="5952477"/>
          </a:xfrm>
        </p:spPr>
      </p:pic>
    </p:spTree>
    <p:extLst>
      <p:ext uri="{BB962C8B-B14F-4D97-AF65-F5344CB8AC3E}">
        <p14:creationId xmlns:p14="http://schemas.microsoft.com/office/powerpoint/2010/main" val="204021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CE9B6630-C556-F30D-EEDA-F3FBB9119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4" t="7778" r="5354" b="13333"/>
          <a:stretch/>
        </p:blipFill>
        <p:spPr>
          <a:xfrm>
            <a:off x="533400" y="1038958"/>
            <a:ext cx="8077200" cy="5514242"/>
          </a:xfrm>
          <a:prstGeom prst="rect">
            <a:avLst/>
          </a:prstGeom>
        </p:spPr>
      </p:pic>
    </p:spTree>
    <p:extLst>
      <p:ext uri="{BB962C8B-B14F-4D97-AF65-F5344CB8AC3E}">
        <p14:creationId xmlns:p14="http://schemas.microsoft.com/office/powerpoint/2010/main" val="280364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5DE3A252-37FB-5F72-2F71-02C73FB2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6666" r="31111" b="36667"/>
          <a:stretch/>
        </p:blipFill>
        <p:spPr>
          <a:xfrm>
            <a:off x="419100" y="990600"/>
            <a:ext cx="8305800" cy="5647943"/>
          </a:xfrm>
          <a:prstGeom prst="rect">
            <a:avLst/>
          </a:prstGeom>
        </p:spPr>
      </p:pic>
    </p:spTree>
    <p:extLst>
      <p:ext uri="{BB962C8B-B14F-4D97-AF65-F5344CB8AC3E}">
        <p14:creationId xmlns:p14="http://schemas.microsoft.com/office/powerpoint/2010/main" val="427761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E62A7A98-AF97-6CB1-4988-8FA7FCFFF6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3" t="7777" r="20808" b="21111"/>
          <a:stretch/>
        </p:blipFill>
        <p:spPr>
          <a:xfrm>
            <a:off x="533400" y="847061"/>
            <a:ext cx="8077200" cy="6010939"/>
          </a:xfrm>
          <a:prstGeom prst="rect">
            <a:avLst/>
          </a:prstGeom>
        </p:spPr>
      </p:pic>
    </p:spTree>
    <p:extLst>
      <p:ext uri="{BB962C8B-B14F-4D97-AF65-F5344CB8AC3E}">
        <p14:creationId xmlns:p14="http://schemas.microsoft.com/office/powerpoint/2010/main" val="360843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F1002B53-3B2C-00F8-2AA8-041779352D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3" t="6666" r="31111" b="35555"/>
          <a:stretch/>
        </p:blipFill>
        <p:spPr>
          <a:xfrm>
            <a:off x="685800" y="990600"/>
            <a:ext cx="8024448" cy="5638800"/>
          </a:xfrm>
          <a:prstGeom prst="rect">
            <a:avLst/>
          </a:prstGeom>
        </p:spPr>
      </p:pic>
    </p:spTree>
    <p:extLst>
      <p:ext uri="{BB962C8B-B14F-4D97-AF65-F5344CB8AC3E}">
        <p14:creationId xmlns:p14="http://schemas.microsoft.com/office/powerpoint/2010/main" val="156694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683EA585-2542-A472-8044-02E5EF9D7D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2" t="7778" r="6212" b="8889"/>
          <a:stretch/>
        </p:blipFill>
        <p:spPr>
          <a:xfrm>
            <a:off x="685800" y="927410"/>
            <a:ext cx="8083297" cy="5943600"/>
          </a:xfrm>
          <a:prstGeom prst="rect">
            <a:avLst/>
          </a:prstGeom>
        </p:spPr>
      </p:pic>
    </p:spTree>
    <p:extLst>
      <p:ext uri="{BB962C8B-B14F-4D97-AF65-F5344CB8AC3E}">
        <p14:creationId xmlns:p14="http://schemas.microsoft.com/office/powerpoint/2010/main" val="176695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B13D5AC2-FC7C-792D-471C-49EC79826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7778" r="32828" b="31111"/>
          <a:stretch/>
        </p:blipFill>
        <p:spPr>
          <a:xfrm>
            <a:off x="762000" y="914400"/>
            <a:ext cx="7620000" cy="5741095"/>
          </a:xfrm>
          <a:prstGeom prst="rect">
            <a:avLst/>
          </a:prstGeom>
        </p:spPr>
      </p:pic>
    </p:spTree>
    <p:extLst>
      <p:ext uri="{BB962C8B-B14F-4D97-AF65-F5344CB8AC3E}">
        <p14:creationId xmlns:p14="http://schemas.microsoft.com/office/powerpoint/2010/main" val="4152558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 chart with numbers and text&#10;&#10;Description automatically generated">
            <a:extLst>
              <a:ext uri="{FF2B5EF4-FFF2-40B4-BE49-F238E27FC236}">
                <a16:creationId xmlns:a16="http://schemas.microsoft.com/office/drawing/2014/main" id="{D385E7CE-0D95-619A-D215-28BBC0C85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4" t="6666" r="30252" b="31111"/>
          <a:stretch/>
        </p:blipFill>
        <p:spPr>
          <a:xfrm>
            <a:off x="800100" y="990600"/>
            <a:ext cx="7543800" cy="5558589"/>
          </a:xfrm>
          <a:prstGeom prst="rect">
            <a:avLst/>
          </a:prstGeom>
        </p:spPr>
      </p:pic>
    </p:spTree>
    <p:extLst>
      <p:ext uri="{BB962C8B-B14F-4D97-AF65-F5344CB8AC3E}">
        <p14:creationId xmlns:p14="http://schemas.microsoft.com/office/powerpoint/2010/main" val="328093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56AAF31-F85A-96E5-9C99-DC86A5B52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7778" r="32828" b="37778"/>
          <a:stretch/>
        </p:blipFill>
        <p:spPr>
          <a:xfrm>
            <a:off x="609600" y="1066800"/>
            <a:ext cx="8077200" cy="5421681"/>
          </a:xfrm>
          <a:prstGeom prst="rect">
            <a:avLst/>
          </a:prstGeom>
        </p:spPr>
      </p:pic>
    </p:spTree>
    <p:extLst>
      <p:ext uri="{BB962C8B-B14F-4D97-AF65-F5344CB8AC3E}">
        <p14:creationId xmlns:p14="http://schemas.microsoft.com/office/powerpoint/2010/main" val="358405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9D9AE1EB-B187-FA45-3BD0-33A8448927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7777" r="32828" b="28890"/>
          <a:stretch/>
        </p:blipFill>
        <p:spPr>
          <a:xfrm>
            <a:off x="952500" y="990600"/>
            <a:ext cx="7239000" cy="5652369"/>
          </a:xfrm>
          <a:prstGeom prst="rect">
            <a:avLst/>
          </a:prstGeom>
        </p:spPr>
      </p:pic>
    </p:spTree>
    <p:extLst>
      <p:ext uri="{BB962C8B-B14F-4D97-AF65-F5344CB8AC3E}">
        <p14:creationId xmlns:p14="http://schemas.microsoft.com/office/powerpoint/2010/main" val="119644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growth of a graph&#10;&#10;Description automatically generated with medium confidence">
            <a:extLst>
              <a:ext uri="{FF2B5EF4-FFF2-40B4-BE49-F238E27FC236}">
                <a16:creationId xmlns:a16="http://schemas.microsoft.com/office/drawing/2014/main" id="{C31B0B2E-CE8E-E946-83D3-2473E8597F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2" t="7777" r="6212" b="16667"/>
          <a:stretch/>
        </p:blipFill>
        <p:spPr>
          <a:xfrm>
            <a:off x="533400" y="1041401"/>
            <a:ext cx="8153400" cy="5435599"/>
          </a:xfrm>
          <a:prstGeom prst="rect">
            <a:avLst/>
          </a:prstGeom>
        </p:spPr>
      </p:pic>
    </p:spTree>
    <p:extLst>
      <p:ext uri="{BB962C8B-B14F-4D97-AF65-F5344CB8AC3E}">
        <p14:creationId xmlns:p14="http://schemas.microsoft.com/office/powerpoint/2010/main" val="234739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up of a chart&#10;&#10;Description automatically generated">
            <a:extLst>
              <a:ext uri="{FF2B5EF4-FFF2-40B4-BE49-F238E27FC236}">
                <a16:creationId xmlns:a16="http://schemas.microsoft.com/office/drawing/2014/main" id="{A9DBA184-9B70-05EF-0752-A2CDE6A7B37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034" r="31786" b="40407"/>
          <a:stretch/>
        </p:blipFill>
        <p:spPr>
          <a:xfrm>
            <a:off x="381000" y="1219200"/>
            <a:ext cx="8111800" cy="5105400"/>
          </a:xfrm>
        </p:spPr>
      </p:pic>
    </p:spTree>
    <p:extLst>
      <p:ext uri="{BB962C8B-B14F-4D97-AF65-F5344CB8AC3E}">
        <p14:creationId xmlns:p14="http://schemas.microsoft.com/office/powerpoint/2010/main" val="30888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ata analysis&#10;&#10;Description automatically generated">
            <a:extLst>
              <a:ext uri="{FF2B5EF4-FFF2-40B4-BE49-F238E27FC236}">
                <a16:creationId xmlns:a16="http://schemas.microsoft.com/office/drawing/2014/main" id="{CBF16F47-5DEB-8A0C-8F99-191D13FB4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3" t="7778" r="32828" b="6666"/>
          <a:stretch/>
        </p:blipFill>
        <p:spPr>
          <a:xfrm>
            <a:off x="1447800" y="838200"/>
            <a:ext cx="5486401" cy="5867400"/>
          </a:xfrm>
          <a:prstGeom prst="rect">
            <a:avLst/>
          </a:prstGeom>
        </p:spPr>
      </p:pic>
    </p:spTree>
    <p:extLst>
      <p:ext uri="{BB962C8B-B14F-4D97-AF65-F5344CB8AC3E}">
        <p14:creationId xmlns:p14="http://schemas.microsoft.com/office/powerpoint/2010/main" val="175661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63E292-2FE0-B8BD-6EE8-7C75C8D23599}"/>
              </a:ext>
            </a:extLst>
          </p:cNvPr>
          <p:cNvSpPr txBox="1"/>
          <p:nvPr/>
        </p:nvSpPr>
        <p:spPr>
          <a:xfrm>
            <a:off x="838200" y="1524000"/>
            <a:ext cx="7467600" cy="4524315"/>
          </a:xfrm>
          <a:prstGeom prst="rect">
            <a:avLst/>
          </a:prstGeom>
          <a:noFill/>
        </p:spPr>
        <p:txBody>
          <a:bodyPr wrap="square">
            <a:spAutoFit/>
          </a:bodyPr>
          <a:lstStyle/>
          <a:p>
            <a:r>
              <a:rPr lang="fr-CA" sz="1800" dirty="0">
                <a:solidFill>
                  <a:srgbClr val="000000"/>
                </a:solidFill>
                <a:effectLst/>
                <a:latin typeface="Calibri" panose="020F0502020204030204" pitchFamily="34" charset="0"/>
                <a:ea typeface="Calibri" panose="020F0502020204030204" pitchFamily="34" charset="0"/>
              </a:rPr>
              <a:t>Il y a une </a:t>
            </a:r>
            <a:r>
              <a:rPr lang="fr-CA" sz="1800" b="1" dirty="0">
                <a:solidFill>
                  <a:srgbClr val="000000"/>
                </a:solidFill>
                <a:effectLst/>
                <a:latin typeface="Calibri" panose="020F0502020204030204" pitchFamily="34" charset="0"/>
                <a:ea typeface="Calibri" panose="020F0502020204030204" pitchFamily="34" charset="0"/>
              </a:rPr>
              <a:t>NOUVEAUTÉ </a:t>
            </a:r>
            <a:r>
              <a:rPr lang="fr-CA" sz="1800" dirty="0">
                <a:solidFill>
                  <a:srgbClr val="000000"/>
                </a:solidFill>
                <a:effectLst/>
                <a:latin typeface="Calibri" panose="020F0502020204030204" pitchFamily="34" charset="0"/>
                <a:ea typeface="Calibri" panose="020F0502020204030204" pitchFamily="34" charset="0"/>
              </a:rPr>
              <a:t>cette année : le lancement du </a:t>
            </a:r>
            <a:r>
              <a:rPr lang="fr-CA" sz="1800" u="sng" dirty="0">
                <a:solidFill>
                  <a:srgbClr val="0000FF"/>
                </a:solidFill>
                <a:effectLst/>
                <a:latin typeface="Calibri" panose="020F0502020204030204" pitchFamily="34" charset="0"/>
                <a:ea typeface="Calibri" panose="020F0502020204030204" pitchFamily="34" charset="0"/>
                <a:hlinkClick r:id="rId3"/>
              </a:rPr>
              <a:t>tableau de bord des Statistiques canadiennes sur le cancer</a:t>
            </a:r>
            <a:r>
              <a:rPr lang="fr-CA" sz="1800" dirty="0">
                <a:solidFill>
                  <a:srgbClr val="000000"/>
                </a:solidFill>
                <a:effectLst/>
                <a:latin typeface="Calibri" panose="020F0502020204030204" pitchFamily="34" charset="0"/>
                <a:ea typeface="Calibri" panose="020F0502020204030204" pitchFamily="34" charset="0"/>
              </a:rPr>
              <a:t> (tableau de bord), élaboré par une équipe de recherche, sous la supervision des chercheurs Darren Brenner, Ph. D., et Tamer Jarada, Ph. D., à l’Université de Calgary et au Charbonneau Cancer Institute, grâce à un financement de la Société canadienne du cancer. </a:t>
            </a:r>
          </a:p>
          <a:p>
            <a:endParaRPr lang="fr-CA" dirty="0">
              <a:solidFill>
                <a:srgbClr val="000000"/>
              </a:solidFill>
              <a:latin typeface="Calibri" panose="020F0502020204030204" pitchFamily="34" charset="0"/>
              <a:ea typeface="Calibri" panose="020F0502020204030204" pitchFamily="34" charset="0"/>
            </a:endParaRPr>
          </a:p>
          <a:p>
            <a:r>
              <a:rPr lang="fr-CA" sz="1800" dirty="0">
                <a:solidFill>
                  <a:srgbClr val="000000"/>
                </a:solidFill>
                <a:effectLst/>
                <a:latin typeface="Calibri" panose="020F0502020204030204" pitchFamily="34" charset="0"/>
                <a:ea typeface="Calibri" panose="020F0502020204030204" pitchFamily="34" charset="0"/>
              </a:rPr>
              <a:t>Le tableau de bord met à profit la publication Statistiques canadiennes sur le cancer et ses analyses et vise à présenter les statistiques sur le cancer dans un nouveau format convivial comprenant des visualisations interactives. </a:t>
            </a:r>
          </a:p>
          <a:p>
            <a:endParaRPr lang="fr-CA" dirty="0">
              <a:solidFill>
                <a:srgbClr val="000000"/>
              </a:solidFill>
              <a:latin typeface="Calibri" panose="020F0502020204030204" pitchFamily="34" charset="0"/>
              <a:ea typeface="Calibri" panose="020F0502020204030204" pitchFamily="34" charset="0"/>
            </a:endParaRPr>
          </a:p>
          <a:p>
            <a:r>
              <a:rPr lang="fr-CA" sz="1800" dirty="0">
                <a:solidFill>
                  <a:srgbClr val="000000"/>
                </a:solidFill>
                <a:effectLst/>
                <a:latin typeface="Calibri" panose="020F0502020204030204" pitchFamily="34" charset="0"/>
                <a:ea typeface="Calibri" panose="020F0502020204030204" pitchFamily="34" charset="0"/>
              </a:rPr>
              <a:t>Ces visualisations téléchargeables permettent aux utilisateurs de personnaliser les statistiques et de se concentrer sur un sexe ou un type de cancer en particulier, et même sur différentes tranches d’âge ou périodes. Nous espérons que les statistiques sur le cancer présentées dans ce nouveau format interactif seront ainsi plus accessibles pour le milieu de la lutte contre le cancer et pour d’autres intervenants.</a:t>
            </a:r>
            <a:endParaRPr lang="en-CA"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818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F65A7A4B-79BE-7017-7373-29CF6E4BE4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8" r="62021" b="13333"/>
          <a:stretch/>
        </p:blipFill>
        <p:spPr>
          <a:xfrm>
            <a:off x="1905000" y="762000"/>
            <a:ext cx="3798005" cy="6096000"/>
          </a:xfrm>
          <a:prstGeom prst="rect">
            <a:avLst/>
          </a:prstGeom>
        </p:spPr>
      </p:pic>
    </p:spTree>
    <p:extLst>
      <p:ext uri="{BB962C8B-B14F-4D97-AF65-F5344CB8AC3E}">
        <p14:creationId xmlns:p14="http://schemas.microsoft.com/office/powerpoint/2010/main" val="152856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E1E2CBF5-BCAA-373F-3DBC-95CD88924C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56" r="31970" b="43333"/>
          <a:stretch/>
        </p:blipFill>
        <p:spPr>
          <a:xfrm>
            <a:off x="240585" y="1219200"/>
            <a:ext cx="8662830" cy="5029200"/>
          </a:xfrm>
          <a:prstGeom prst="rect">
            <a:avLst/>
          </a:prstGeom>
        </p:spPr>
      </p:pic>
    </p:spTree>
    <p:extLst>
      <p:ext uri="{BB962C8B-B14F-4D97-AF65-F5344CB8AC3E}">
        <p14:creationId xmlns:p14="http://schemas.microsoft.com/office/powerpoint/2010/main" val="484170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creen&#10;&#10;Description automatically generated">
            <a:extLst>
              <a:ext uri="{FF2B5EF4-FFF2-40B4-BE49-F238E27FC236}">
                <a16:creationId xmlns:a16="http://schemas.microsoft.com/office/drawing/2014/main" id="{553B81CB-F8B5-D908-47BF-067D91A3B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55" r="7071" b="28889"/>
          <a:stretch/>
        </p:blipFill>
        <p:spPr>
          <a:xfrm>
            <a:off x="168657" y="1143000"/>
            <a:ext cx="8806685" cy="4800600"/>
          </a:xfrm>
          <a:prstGeom prst="rect">
            <a:avLst/>
          </a:prstGeom>
        </p:spPr>
      </p:pic>
    </p:spTree>
    <p:extLst>
      <p:ext uri="{BB962C8B-B14F-4D97-AF65-F5344CB8AC3E}">
        <p14:creationId xmlns:p14="http://schemas.microsoft.com/office/powerpoint/2010/main" val="132321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canada with different colored areas&#10;&#10;Description automatically generated">
            <a:extLst>
              <a:ext uri="{FF2B5EF4-FFF2-40B4-BE49-F238E27FC236}">
                <a16:creationId xmlns:a16="http://schemas.microsoft.com/office/drawing/2014/main" id="{E2F565FE-233D-941A-6D5F-84F25BC5BC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6" r="35404" b="7778"/>
          <a:stretch/>
        </p:blipFill>
        <p:spPr>
          <a:xfrm>
            <a:off x="1371600" y="990600"/>
            <a:ext cx="5732930" cy="5867400"/>
          </a:xfrm>
          <a:prstGeom prst="rect">
            <a:avLst/>
          </a:prstGeom>
        </p:spPr>
      </p:pic>
    </p:spTree>
    <p:extLst>
      <p:ext uri="{BB962C8B-B14F-4D97-AF65-F5344CB8AC3E}">
        <p14:creationId xmlns:p14="http://schemas.microsoft.com/office/powerpoint/2010/main" val="289232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712BE0F1-2924-8515-8590-1BDCB96EE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r="5353" b="13332"/>
          <a:stretch/>
        </p:blipFill>
        <p:spPr>
          <a:xfrm>
            <a:off x="136602" y="1026884"/>
            <a:ext cx="8870795" cy="5793945"/>
          </a:xfrm>
          <a:prstGeom prst="rect">
            <a:avLst/>
          </a:prstGeom>
        </p:spPr>
      </p:pic>
    </p:spTree>
    <p:extLst>
      <p:ext uri="{BB962C8B-B14F-4D97-AF65-F5344CB8AC3E}">
        <p14:creationId xmlns:p14="http://schemas.microsoft.com/office/powerpoint/2010/main" val="264323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625FCAEB-7555-6E6F-D4A5-1297FFF2F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53" b="31111"/>
          <a:stretch/>
        </p:blipFill>
        <p:spPr>
          <a:xfrm>
            <a:off x="228600" y="1371600"/>
            <a:ext cx="8399930" cy="4724400"/>
          </a:xfrm>
          <a:prstGeom prst="rect">
            <a:avLst/>
          </a:prstGeom>
        </p:spPr>
      </p:pic>
    </p:spTree>
    <p:extLst>
      <p:ext uri="{BB962C8B-B14F-4D97-AF65-F5344CB8AC3E}">
        <p14:creationId xmlns:p14="http://schemas.microsoft.com/office/powerpoint/2010/main" val="333550816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5A58"/>
      </a:dk1>
      <a:lt1>
        <a:srgbClr val="FFFFFF"/>
      </a:lt1>
      <a:dk2>
        <a:srgbClr val="153988"/>
      </a:dk2>
      <a:lt2>
        <a:srgbClr val="FFFF99"/>
      </a:lt2>
      <a:accent1>
        <a:srgbClr val="006462"/>
      </a:accent1>
      <a:accent2>
        <a:srgbClr val="6D6FC7"/>
      </a:accent2>
      <a:accent3>
        <a:srgbClr val="AAAEC3"/>
      </a:accent3>
      <a:accent4>
        <a:srgbClr val="DADADA"/>
      </a:accent4>
      <a:accent5>
        <a:srgbClr val="AAB8B7"/>
      </a:accent5>
      <a:accent6>
        <a:srgbClr val="6264B4"/>
      </a:accent6>
      <a:hlink>
        <a:srgbClr val="00FFFF"/>
      </a:hlink>
      <a:folHlink>
        <a:srgbClr val="00FF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B76C1784FF224299FF6D95C7E3FF0F" ma:contentTypeVersion="12" ma:contentTypeDescription="Create a new document." ma:contentTypeScope="" ma:versionID="ab009b1553329a66652b0aef2e948425">
  <xsd:schema xmlns:xsd="http://www.w3.org/2001/XMLSchema" xmlns:xs="http://www.w3.org/2001/XMLSchema" xmlns:p="http://schemas.microsoft.com/office/2006/metadata/properties" xmlns:ns2="2275d160-26af-4a7d-87d4-b9a45765b7d8" xmlns:ns3="80f653ab-106f-493a-99cb-d1a11e713fcb" targetNamespace="http://schemas.microsoft.com/office/2006/metadata/properties" ma:root="true" ma:fieldsID="8792508f17838e15fc221f95dea7c2fd" ns2:_="" ns3:_="">
    <xsd:import namespace="2275d160-26af-4a7d-87d4-b9a45765b7d8"/>
    <xsd:import namespace="80f653ab-106f-493a-99cb-d1a11e713f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5d160-26af-4a7d-87d4-b9a45765b7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9a6d3d4-33f0-472c-bd07-0c75d32e364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f653ab-106f-493a-99cb-d1a11e713fc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660c9a9-763f-4a13-9b76-e8b32661e15c}" ma:internalName="TaxCatchAll" ma:showField="CatchAllData" ma:web="80f653ab-106f-493a-99cb-d1a11e713f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75d160-26af-4a7d-87d4-b9a45765b7d8">
      <Terms xmlns="http://schemas.microsoft.com/office/infopath/2007/PartnerControls"/>
    </lcf76f155ced4ddcb4097134ff3c332f>
    <TaxCatchAll xmlns="80f653ab-106f-493a-99cb-d1a11e713fcb" xsi:nil="true"/>
  </documentManagement>
</p:properties>
</file>

<file path=customXml/itemProps1.xml><?xml version="1.0" encoding="utf-8"?>
<ds:datastoreItem xmlns:ds="http://schemas.openxmlformats.org/officeDocument/2006/customXml" ds:itemID="{6C99AF8F-389F-4B25-BAD1-CB8A631FB3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5d160-26af-4a7d-87d4-b9a45765b7d8"/>
    <ds:schemaRef ds:uri="80f653ab-106f-493a-99cb-d1a11e713f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BDF6FD-503D-44D7-9616-709686B4930A}">
  <ds:schemaRefs>
    <ds:schemaRef ds:uri="http://schemas.microsoft.com/sharepoint/v3/contenttype/forms"/>
  </ds:schemaRefs>
</ds:datastoreItem>
</file>

<file path=customXml/itemProps3.xml><?xml version="1.0" encoding="utf-8"?>
<ds:datastoreItem xmlns:ds="http://schemas.openxmlformats.org/officeDocument/2006/customXml" ds:itemID="{F725C68F-BC4E-45EC-A5CB-2676D3321A91}">
  <ds:schemaRefs>
    <ds:schemaRef ds:uri="http://schemas.openxmlformats.org/package/2006/metadata/core-properties"/>
    <ds:schemaRef ds:uri="http://www.w3.org/XML/1998/namespace"/>
    <ds:schemaRef ds:uri="http://purl.org/dc/term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80f653ab-106f-493a-99cb-d1a11e713fcb"/>
    <ds:schemaRef ds:uri="2275d160-26af-4a7d-87d4-b9a45765b7d8"/>
  </ds:schemaRefs>
</ds:datastoreItem>
</file>

<file path=docProps/app.xml><?xml version="1.0" encoding="utf-8"?>
<Properties xmlns="http://schemas.openxmlformats.org/officeDocument/2006/extended-properties" xmlns:vt="http://schemas.openxmlformats.org/officeDocument/2006/docPropsVTypes">
  <TotalTime>3686</TotalTime>
  <Words>202</Words>
  <Application>Microsoft Office PowerPoint</Application>
  <PresentationFormat>On-screen Show (4:3)</PresentationFormat>
  <Paragraphs>32</Paragraphs>
  <Slides>31</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Century Gothic</vt:lpstr>
      <vt:lpstr>Times</vt:lpstr>
      <vt:lpstr>Times New Roman</vt:lpstr>
      <vt:lpstr>Verdana</vt:lpstr>
      <vt:lpstr>Default Design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Canadian Cancer Society</dc:creator>
  <cp:lastModifiedBy>Monika Dixon</cp:lastModifiedBy>
  <cp:revision>166</cp:revision>
  <dcterms:created xsi:type="dcterms:W3CDTF">2007-05-18T18:13:06Z</dcterms:created>
  <dcterms:modified xsi:type="dcterms:W3CDTF">2023-10-31T18:49:19Z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0x010100C4B76C1784FF224299FF6D95C7E3FF0F</vt:lpwstr>
  </property>
  <property fmtid="{D5CDD505-2E9C-101B-9397-08002B2CF9AE}" pid="3" name="MediaServiceImageTags">
    <vt:lpwstr/>
  </property>
</Properties>
</file>