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37"/>
  </p:notesMasterIdLst>
  <p:handoutMasterIdLst>
    <p:handoutMasterId r:id="rId38"/>
  </p:handoutMasterIdLst>
  <p:sldIdLst>
    <p:sldId id="307" r:id="rId6"/>
    <p:sldId id="389" r:id="rId7"/>
    <p:sldId id="415" r:id="rId8"/>
    <p:sldId id="416" r:id="rId9"/>
    <p:sldId id="388" r:id="rId10"/>
    <p:sldId id="418" r:id="rId11"/>
    <p:sldId id="420" r:id="rId12"/>
    <p:sldId id="427" r:id="rId13"/>
    <p:sldId id="426" r:id="rId14"/>
    <p:sldId id="425" r:id="rId15"/>
    <p:sldId id="424" r:id="rId16"/>
    <p:sldId id="423" r:id="rId17"/>
    <p:sldId id="422" r:id="rId18"/>
    <p:sldId id="419" r:id="rId19"/>
    <p:sldId id="421" r:id="rId20"/>
    <p:sldId id="432" r:id="rId21"/>
    <p:sldId id="433" r:id="rId22"/>
    <p:sldId id="431" r:id="rId23"/>
    <p:sldId id="430" r:id="rId24"/>
    <p:sldId id="429" r:id="rId25"/>
    <p:sldId id="428" r:id="rId26"/>
    <p:sldId id="417" r:id="rId27"/>
    <p:sldId id="435" r:id="rId28"/>
    <p:sldId id="444" r:id="rId29"/>
    <p:sldId id="443" r:id="rId30"/>
    <p:sldId id="442" r:id="rId31"/>
    <p:sldId id="441" r:id="rId32"/>
    <p:sldId id="440" r:id="rId33"/>
    <p:sldId id="439" r:id="rId34"/>
    <p:sldId id="438" r:id="rId35"/>
    <p:sldId id="437" r:id="rId36"/>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9966"/>
    <a:srgbClr val="BA0C2F"/>
    <a:srgbClr val="E97E09"/>
    <a:srgbClr val="956D09"/>
    <a:srgbClr val="868915"/>
    <a:srgbClr val="CED220"/>
    <a:srgbClr val="6600CC"/>
    <a:srgbClr val="0066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235A2D-072D-DCFF-BE4C-9ADD55C8658A}" v="7" dt="2023-10-17T20:55:26.700"/>
    <p1510:client id="{BA9D458A-9DAE-4251-B72A-61AE0B9E6FBB}" v="34" dt="2023-10-17T20:59:24.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93" autoAdjust="0"/>
    <p:restoredTop sz="81796" autoAdjust="0"/>
  </p:normalViewPr>
  <p:slideViewPr>
    <p:cSldViewPr>
      <p:cViewPr varScale="1">
        <p:scale>
          <a:sx n="86" d="100"/>
          <a:sy n="86" d="100"/>
        </p:scale>
        <p:origin x="1450"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2040"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10445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338">
              <a:defRPr sz="1200">
                <a:latin typeface="Arial" charset="0"/>
                <a:cs typeface="Arial" charset="0"/>
              </a:defRPr>
            </a:lvl1pPr>
          </a:lstStyle>
          <a:p>
            <a:pPr>
              <a:defRPr/>
            </a:pPr>
            <a:endParaRPr lang="en-US"/>
          </a:p>
        </p:txBody>
      </p:sp>
      <p:sp>
        <p:nvSpPr>
          <p:cNvPr id="104452"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104453"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338">
              <a:defRPr sz="1200">
                <a:latin typeface="Arial" charset="0"/>
                <a:cs typeface="Arial" charset="0"/>
              </a:defRPr>
            </a:lvl1pPr>
          </a:lstStyle>
          <a:p>
            <a:pPr>
              <a:defRPr/>
            </a:pPr>
            <a:fld id="{5C5E5F36-76DA-4D4F-973D-CE1C6D9D04F9}" type="slidenum">
              <a:rPr lang="en-US"/>
              <a:pPr>
                <a:defRPr/>
              </a:pPr>
              <a:t>‹#›</a:t>
            </a:fld>
            <a:endParaRPr lang="en-US"/>
          </a:p>
        </p:txBody>
      </p:sp>
    </p:spTree>
    <p:extLst>
      <p:ext uri="{BB962C8B-B14F-4D97-AF65-F5344CB8AC3E}">
        <p14:creationId xmlns:p14="http://schemas.microsoft.com/office/powerpoint/2010/main" val="444974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338">
              <a:defRPr sz="1200">
                <a:latin typeface="Arial" charset="0"/>
                <a:cs typeface="Arial"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p:spPr>
      </p:sp>
      <p:sp>
        <p:nvSpPr>
          <p:cNvPr id="83973" name="Rectangle 5"/>
          <p:cNvSpPr>
            <a:spLocks noGrp="1" noChangeArrowheads="1"/>
          </p:cNvSpPr>
          <p:nvPr>
            <p:ph type="body" sz="quarter" idx="3"/>
          </p:nvPr>
        </p:nvSpPr>
        <p:spPr bwMode="auto">
          <a:xfrm>
            <a:off x="685800" y="4414838"/>
            <a:ext cx="5486400" cy="4184650"/>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338">
              <a:defRPr sz="1200">
                <a:latin typeface="Arial" charset="0"/>
                <a:cs typeface="Arial" charset="0"/>
              </a:defRPr>
            </a:lvl1pPr>
          </a:lstStyle>
          <a:p>
            <a:pPr>
              <a:defRPr/>
            </a:pPr>
            <a:fld id="{625C7A67-BE26-4942-B524-83B84CE22BDF}" type="slidenum">
              <a:rPr lang="en-US"/>
              <a:pPr>
                <a:defRPr/>
              </a:pPr>
              <a:t>‹#›</a:t>
            </a:fld>
            <a:endParaRPr lang="en-US"/>
          </a:p>
        </p:txBody>
      </p:sp>
    </p:spTree>
    <p:extLst>
      <p:ext uri="{BB962C8B-B14F-4D97-AF65-F5344CB8AC3E}">
        <p14:creationId xmlns:p14="http://schemas.microsoft.com/office/powerpoint/2010/main" val="5815283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E89A2AFD-4B86-4CCE-B98F-08FE662FBF6D}" type="slidenum">
              <a:rPr lang="en-US" smtClean="0">
                <a:latin typeface="Arial" pitchFamily="34" charset="0"/>
                <a:cs typeface="Arial" pitchFamily="34" charset="0"/>
              </a:rPr>
              <a:pPr/>
              <a:t>1</a:t>
            </a:fld>
            <a:endParaRPr lang="en-US">
              <a:latin typeface="Arial" pitchFamily="34" charset="0"/>
              <a:cs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33158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13</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698032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14</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41055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916858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202533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41344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91318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96255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35425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630757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22</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68736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622084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23</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422956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24</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874565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40214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321387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33875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58811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437547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891985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192078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921826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287170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615481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75806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922326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029460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12</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52249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2188"/>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
        <p:nvSpPr>
          <p:cNvPr id="6" name="Title 1">
            <a:extLst>
              <a:ext uri="{FF2B5EF4-FFF2-40B4-BE49-F238E27FC236}">
                <a16:creationId xmlns:a16="http://schemas.microsoft.com/office/drawing/2014/main" id="{7702E401-0B45-4374-AD5C-20A6CF020066}"/>
              </a:ext>
            </a:extLst>
          </p:cNvPr>
          <p:cNvSpPr>
            <a:spLocks noGrp="1"/>
          </p:cNvSpPr>
          <p:nvPr>
            <p:ph type="title"/>
          </p:nvPr>
        </p:nvSpPr>
        <p:spPr>
          <a:xfrm>
            <a:off x="457200" y="975518"/>
            <a:ext cx="8229600" cy="686095"/>
          </a:xfrm>
          <a:prstGeom prst="rect">
            <a:avLst/>
          </a:prstGeom>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3E384A0B-6F46-422B-89F0-7EB68C363B1B}" type="datetime1">
              <a:rPr lang="en-US"/>
              <a:pPr>
                <a:defRPr/>
              </a:pPr>
              <a:t>10/18/2023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500753E1-A23D-4465-A43F-DB2A7CA11211}" type="datetime1">
              <a:rPr lang="en-US"/>
              <a:pPr>
                <a:defRPr/>
              </a:pPr>
              <a:t>10/18/2023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FD1C1DF8-16B2-40A2-B1DA-439F0BA3ABAA}" type="datetime1">
              <a:rPr lang="en-US"/>
              <a:pPr>
                <a:defRPr/>
              </a:pPr>
              <a:t>10/18/2023</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0B4F44C-789F-4BAF-8461-E6BA9B254062}" type="datetime1">
              <a:rPr lang="en-US"/>
              <a:pPr>
                <a:defRPr/>
              </a:pPr>
              <a:t>10/18/2023</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6C0E73BA-0BC2-4E4B-A217-504DFDB9F320}" type="datetime1">
              <a:rPr lang="en-US"/>
              <a:pPr>
                <a:defRPr/>
              </a:pPr>
              <a:t>10/18/2023</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BD014CD5-19DB-4A08-B545-7AA380B93F39}" type="datetime1">
              <a:rPr lang="en-US"/>
              <a:pPr>
                <a:defRPr/>
              </a:pPr>
              <a:t>10/18/2023</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230F0E3-F993-4DC4-B433-E6F4BC7B3743}" type="datetime1">
              <a:rPr lang="en-US"/>
              <a:pPr>
                <a:defRPr/>
              </a:pPr>
              <a:t>10/18/2023</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CBE820D-EAC9-46C6-8C7E-4E93F95BAB53}" type="datetime1">
              <a:rPr lang="en-US"/>
              <a:pPr>
                <a:defRPr/>
              </a:pPr>
              <a:t>10/18/2023</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DA464F2-8826-40FD-ABF5-EF1C71EA8E8B}" type="datetime1">
              <a:rPr lang="en-US"/>
              <a:pPr>
                <a:defRPr/>
              </a:pPr>
              <a:t>10/18/2023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1AE8BC57-5D82-46ED-84A4-DA4EF7B83D24}" type="datetime1">
              <a:rPr lang="en-US"/>
              <a:pPr>
                <a:defRPr/>
              </a:pPr>
              <a:t>10/18/2023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710" y="990599"/>
            <a:ext cx="8217090" cy="822869"/>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7200" y="1813469"/>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13469"/>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D4E4A18-56F9-4A0F-A30D-35032E04183B}"/>
              </a:ext>
            </a:extLst>
          </p:cNvPr>
          <p:cNvSpPr>
            <a:spLocks noGrp="1" noChangeArrowheads="1"/>
          </p:cNvSpPr>
          <p:nvPr>
            <p:ph type="ftr" sz="quarter" idx="11"/>
          </p:nvPr>
        </p:nvSpPr>
        <p:spPr>
          <a:xfrm>
            <a:off x="6096000" y="6446043"/>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a:extLst>
              <a:ext uri="{FF2B5EF4-FFF2-40B4-BE49-F238E27FC236}">
                <a16:creationId xmlns:a16="http://schemas.microsoft.com/office/drawing/2014/main" id="{993FF93B-8E8B-4FF4-841E-1531FAA993BF}"/>
              </a:ext>
            </a:extLst>
          </p:cNvPr>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143000"/>
          </a:xfrm>
          <a:prstGeom prst="rect">
            <a:avLst/>
          </a:prstGeom>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8FBB3D9-02EE-40D6-976F-6081C316B1CB}"/>
              </a:ext>
            </a:extLst>
          </p:cNvPr>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3913" y="955343"/>
            <a:ext cx="5111750" cy="52117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5600" y="990705"/>
            <a:ext cx="3008313" cy="517640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Rectangle 5">
            <a:extLst>
              <a:ext uri="{FF2B5EF4-FFF2-40B4-BE49-F238E27FC236}">
                <a16:creationId xmlns:a16="http://schemas.microsoft.com/office/drawing/2014/main" id="{0712B34A-7F7D-4392-9A6E-E5253FA9DE6C}"/>
              </a:ext>
            </a:extLst>
          </p:cNvPr>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fld id="{8061FADE-CE24-4D0F-9F06-385F78F9B9B7}" type="datetime1">
              <a:rPr lang="en-US"/>
              <a:pPr>
                <a:defRPr/>
              </a:pPr>
              <a:t>10/18/2023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5" name="Picture 10"/>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5562600" y="228600"/>
            <a:ext cx="3028593" cy="648985"/>
          </a:xfrm>
          <a:prstGeom prst="rect">
            <a:avLst/>
          </a:prstGeom>
          <a:noFill/>
          <a:ln w="9525">
            <a:noFill/>
            <a:miter lim="800000"/>
            <a:headEnd/>
            <a:tailEnd/>
          </a:ln>
        </p:spPr>
      </p:pic>
      <p:pic>
        <p:nvPicPr>
          <p:cNvPr id="5127" name="Picture 12"/>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685800" y="115726"/>
            <a:ext cx="2515012" cy="103523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2" r:id="rId1"/>
    <p:sldLayoutId id="2147483651" r:id="rId2"/>
    <p:sldLayoutId id="2147483653" r:id="rId3"/>
    <p:sldLayoutId id="2147483654" r:id="rId4"/>
    <p:sldLayoutId id="2147483655" r:id="rId5"/>
    <p:sldLayoutId id="2147483656" r:id="rId6"/>
    <p:sldLayoutId id="2147483657" r:id="rId7"/>
    <p:sldLayoutId id="2147483658" r:id="rId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146" name="Picture 2" descr="PHAC PPT Master En1"/>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8" charset="0"/>
                <a:cs typeface="Arial" charset="0"/>
              </a:defRPr>
            </a:lvl1pPr>
          </a:lstStyle>
          <a:p>
            <a:pPr>
              <a:defRPr/>
            </a:pPr>
            <a:fld id="{58B2FDB3-8568-4E31-BA63-3BC5BA876369}" type="datetime1">
              <a:rPr lang="en-US"/>
              <a:pPr>
                <a:defRPr/>
              </a:pPr>
              <a:t>10/18/2023</a:t>
            </a:fld>
            <a:endParaRPr lang="en-US"/>
          </a:p>
        </p:txBody>
      </p:sp>
      <p:sp>
        <p:nvSpPr>
          <p:cNvPr id="1833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8" charset="0"/>
                <a:cs typeface="Arial"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4400" b="1">
          <a:solidFill>
            <a:srgbClr val="004080"/>
          </a:solidFill>
          <a:latin typeface="+mj-lt"/>
          <a:ea typeface="+mj-ea"/>
          <a:cs typeface="+mj-cs"/>
        </a:defRPr>
      </a:lvl1pPr>
      <a:lvl2pPr algn="l" rtl="0" eaLnBrk="0" fontAlgn="base" hangingPunct="0">
        <a:spcBef>
          <a:spcPct val="0"/>
        </a:spcBef>
        <a:spcAft>
          <a:spcPct val="0"/>
        </a:spcAft>
        <a:defRPr sz="4400" b="1">
          <a:solidFill>
            <a:srgbClr val="004080"/>
          </a:solidFill>
          <a:latin typeface="Verdana" pitchFamily="34" charset="0"/>
        </a:defRPr>
      </a:lvl2pPr>
      <a:lvl3pPr algn="l" rtl="0" eaLnBrk="0" fontAlgn="base" hangingPunct="0">
        <a:spcBef>
          <a:spcPct val="0"/>
        </a:spcBef>
        <a:spcAft>
          <a:spcPct val="0"/>
        </a:spcAft>
        <a:defRPr sz="4400" b="1">
          <a:solidFill>
            <a:srgbClr val="004080"/>
          </a:solidFill>
          <a:latin typeface="Verdana" pitchFamily="34" charset="0"/>
        </a:defRPr>
      </a:lvl3pPr>
      <a:lvl4pPr algn="l" rtl="0" eaLnBrk="0" fontAlgn="base" hangingPunct="0">
        <a:spcBef>
          <a:spcPct val="0"/>
        </a:spcBef>
        <a:spcAft>
          <a:spcPct val="0"/>
        </a:spcAft>
        <a:defRPr sz="4400" b="1">
          <a:solidFill>
            <a:srgbClr val="004080"/>
          </a:solidFill>
          <a:latin typeface="Verdana" pitchFamily="34" charset="0"/>
        </a:defRPr>
      </a:lvl4pPr>
      <a:lvl5pPr algn="l" rtl="0" eaLnBrk="0" fontAlgn="base" hangingPunct="0">
        <a:spcBef>
          <a:spcPct val="0"/>
        </a:spcBef>
        <a:spcAft>
          <a:spcPct val="0"/>
        </a:spcAft>
        <a:defRPr sz="4400" b="1">
          <a:solidFill>
            <a:srgbClr val="004080"/>
          </a:solidFill>
          <a:latin typeface="Verdana" pitchFamily="34" charset="0"/>
        </a:defRPr>
      </a:lvl5pPr>
      <a:lvl6pPr marL="457200" algn="l" rtl="0" fontAlgn="base">
        <a:spcBef>
          <a:spcPct val="0"/>
        </a:spcBef>
        <a:spcAft>
          <a:spcPct val="0"/>
        </a:spcAft>
        <a:defRPr sz="4400" b="1">
          <a:solidFill>
            <a:srgbClr val="004080"/>
          </a:solidFill>
          <a:latin typeface="Verdana" pitchFamily="34" charset="0"/>
        </a:defRPr>
      </a:lvl6pPr>
      <a:lvl7pPr marL="914400" algn="l" rtl="0" fontAlgn="base">
        <a:spcBef>
          <a:spcPct val="0"/>
        </a:spcBef>
        <a:spcAft>
          <a:spcPct val="0"/>
        </a:spcAft>
        <a:defRPr sz="4400" b="1">
          <a:solidFill>
            <a:srgbClr val="004080"/>
          </a:solidFill>
          <a:latin typeface="Verdana" pitchFamily="34" charset="0"/>
        </a:defRPr>
      </a:lvl7pPr>
      <a:lvl8pPr marL="1371600" algn="l" rtl="0" fontAlgn="base">
        <a:spcBef>
          <a:spcPct val="0"/>
        </a:spcBef>
        <a:spcAft>
          <a:spcPct val="0"/>
        </a:spcAft>
        <a:defRPr sz="4400" b="1">
          <a:solidFill>
            <a:srgbClr val="004080"/>
          </a:solidFill>
          <a:latin typeface="Verdana" pitchFamily="34" charset="0"/>
        </a:defRPr>
      </a:lvl8pPr>
      <a:lvl9pPr marL="1828800" algn="l" rtl="0" fontAlgn="base">
        <a:spcBef>
          <a:spcPct val="0"/>
        </a:spcBef>
        <a:spcAft>
          <a:spcPct val="0"/>
        </a:spcAft>
        <a:defRPr sz="4400" b="1">
          <a:solidFill>
            <a:srgbClr val="004080"/>
          </a:solidFill>
          <a:latin typeface="Verdana" pitchFamily="34" charset="0"/>
        </a:defRPr>
      </a:lvl9pPr>
    </p:titleStyle>
    <p:bodyStyle>
      <a:lvl1pPr marL="457200" indent="-457200" algn="l" rtl="0" eaLnBrk="0" fontAlgn="base" hangingPunct="0">
        <a:lnSpc>
          <a:spcPct val="125000"/>
        </a:lnSpc>
        <a:spcBef>
          <a:spcPct val="0"/>
        </a:spcBef>
        <a:spcAft>
          <a:spcPct val="0"/>
        </a:spcAft>
        <a:buSzPct val="100000"/>
        <a:buFont typeface="Times"/>
        <a:buChar char="•"/>
        <a:defRPr sz="2800">
          <a:solidFill>
            <a:srgbClr val="004080"/>
          </a:solidFill>
          <a:latin typeface="+mn-lt"/>
          <a:ea typeface="+mn-ea"/>
          <a:cs typeface="+mn-cs"/>
        </a:defRPr>
      </a:lvl1pPr>
      <a:lvl2pPr marL="1231900" indent="-711200" algn="l" rtl="0" eaLnBrk="0" fontAlgn="base" hangingPunct="0">
        <a:spcBef>
          <a:spcPct val="20000"/>
        </a:spcBef>
        <a:spcAft>
          <a:spcPct val="0"/>
        </a:spcAft>
        <a:buChar char="–"/>
        <a:defRPr sz="2400">
          <a:solidFill>
            <a:srgbClr val="004080"/>
          </a:solidFill>
          <a:latin typeface="+mn-lt"/>
        </a:defRPr>
      </a:lvl2pPr>
      <a:lvl3pPr marL="1530350" indent="-609600" algn="l" rtl="0" eaLnBrk="0" fontAlgn="base" hangingPunct="0">
        <a:spcBef>
          <a:spcPct val="20000"/>
        </a:spcBef>
        <a:spcAft>
          <a:spcPct val="0"/>
        </a:spcAft>
        <a:buChar char="•"/>
        <a:defRPr sz="2400">
          <a:solidFill>
            <a:srgbClr val="004080"/>
          </a:solidFill>
          <a:latin typeface="+mn-lt"/>
        </a:defRPr>
      </a:lvl3pPr>
      <a:lvl4pPr marL="1879600" indent="-508000" algn="l" rtl="0" eaLnBrk="0" fontAlgn="base" hangingPunct="0">
        <a:spcBef>
          <a:spcPct val="20000"/>
        </a:spcBef>
        <a:spcAft>
          <a:spcPct val="0"/>
        </a:spcAft>
        <a:buSzPct val="180000"/>
        <a:buChar char="–"/>
        <a:defRPr sz="2000">
          <a:solidFill>
            <a:srgbClr val="004080"/>
          </a:solidFill>
          <a:latin typeface="+mn-lt"/>
        </a:defRPr>
      </a:lvl4pPr>
      <a:lvl5pPr marL="2336800" indent="-508000" algn="l" rtl="0" eaLnBrk="0" fontAlgn="base" hangingPunct="0">
        <a:spcBef>
          <a:spcPct val="20000"/>
        </a:spcBef>
        <a:spcAft>
          <a:spcPct val="0"/>
        </a:spcAft>
        <a:buChar char="»"/>
        <a:defRPr sz="2000">
          <a:solidFill>
            <a:srgbClr val="004080"/>
          </a:solidFill>
          <a:latin typeface="+mn-lt"/>
        </a:defRPr>
      </a:lvl5pPr>
      <a:lvl6pPr marL="2794000" indent="-508000" algn="l" rtl="0" fontAlgn="base">
        <a:spcBef>
          <a:spcPct val="20000"/>
        </a:spcBef>
        <a:spcAft>
          <a:spcPct val="0"/>
        </a:spcAft>
        <a:buChar char="»"/>
        <a:defRPr sz="2000">
          <a:solidFill>
            <a:srgbClr val="004080"/>
          </a:solidFill>
          <a:latin typeface="+mn-lt"/>
        </a:defRPr>
      </a:lvl6pPr>
      <a:lvl7pPr marL="3251200" indent="-508000" algn="l" rtl="0" fontAlgn="base">
        <a:spcBef>
          <a:spcPct val="20000"/>
        </a:spcBef>
        <a:spcAft>
          <a:spcPct val="0"/>
        </a:spcAft>
        <a:buChar char="»"/>
        <a:defRPr sz="2000">
          <a:solidFill>
            <a:srgbClr val="004080"/>
          </a:solidFill>
          <a:latin typeface="+mn-lt"/>
        </a:defRPr>
      </a:lvl7pPr>
      <a:lvl8pPr marL="3708400" indent="-508000" algn="l" rtl="0" fontAlgn="base">
        <a:spcBef>
          <a:spcPct val="20000"/>
        </a:spcBef>
        <a:spcAft>
          <a:spcPct val="0"/>
        </a:spcAft>
        <a:buChar char="»"/>
        <a:defRPr sz="2000">
          <a:solidFill>
            <a:srgbClr val="004080"/>
          </a:solidFill>
          <a:latin typeface="+mn-lt"/>
        </a:defRPr>
      </a:lvl8pPr>
      <a:lvl9pPr marL="4165600" indent="-508000" algn="l" rtl="0" fontAlgn="base">
        <a:spcBef>
          <a:spcPct val="20000"/>
        </a:spcBef>
        <a:spcAft>
          <a:spcPct val="0"/>
        </a:spcAft>
        <a:buChar char="»"/>
        <a:defRPr sz="2000">
          <a:solidFill>
            <a:srgbClr val="00408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cancerstats.ca/"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cancer.ca/Canadian-Cancer-Statistics-2023-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yccsonline.sharepoint.com/sites/Prj/ci_projects/2019_design/Documents2/09_final-files/English/CCS-Stats2019-Figures-1_4.jpg">
            <a:extLst>
              <a:ext uri="{FF2B5EF4-FFF2-40B4-BE49-F238E27FC236}">
                <a16:creationId xmlns:a16="http://schemas.microsoft.com/office/drawing/2014/main" id="{1EC80556-F562-4788-9A23-E0154FA51A88}"/>
              </a:ext>
            </a:extLst>
          </p:cNvPr>
          <p:cNvSpPr>
            <a:spLocks noChangeAspect="1" noChangeArrowheads="1"/>
          </p:cNvSpPr>
          <p:nvPr/>
        </p:nvSpPr>
        <p:spPr bwMode="auto">
          <a:xfrm>
            <a:off x="152400" y="14288"/>
            <a:ext cx="8839200" cy="682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a:extLst>
              <a:ext uri="{FF2B5EF4-FFF2-40B4-BE49-F238E27FC236}">
                <a16:creationId xmlns:a16="http://schemas.microsoft.com/office/drawing/2014/main" id="{71000AE0-162E-E962-4784-6B820BAF0718}"/>
              </a:ext>
            </a:extLst>
          </p:cNvPr>
          <p:cNvPicPr>
            <a:picLocks noChangeAspect="1"/>
          </p:cNvPicPr>
          <p:nvPr/>
        </p:nvPicPr>
        <p:blipFill>
          <a:blip r:embed="rId3"/>
          <a:stretch>
            <a:fillRect/>
          </a:stretch>
        </p:blipFill>
        <p:spPr>
          <a:xfrm>
            <a:off x="0" y="-49796"/>
            <a:ext cx="9144000" cy="69575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screenshot of a graph&#10;&#10;Description automatically generated">
            <a:extLst>
              <a:ext uri="{FF2B5EF4-FFF2-40B4-BE49-F238E27FC236}">
                <a16:creationId xmlns:a16="http://schemas.microsoft.com/office/drawing/2014/main" id="{81CC896F-3EA7-278A-B369-B7C280B72B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8" r="6212" b="6666"/>
          <a:stretch/>
        </p:blipFill>
        <p:spPr>
          <a:xfrm>
            <a:off x="266700" y="914400"/>
            <a:ext cx="8610600" cy="6069615"/>
          </a:xfrm>
          <a:prstGeom prst="rect">
            <a:avLst/>
          </a:prstGeom>
        </p:spPr>
      </p:pic>
    </p:spTree>
    <p:extLst>
      <p:ext uri="{BB962C8B-B14F-4D97-AF65-F5344CB8AC3E}">
        <p14:creationId xmlns:p14="http://schemas.microsoft.com/office/powerpoint/2010/main" val="1319081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764A7ED1-CE95-85EA-75D5-AA3A79ABA5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8" r="7071" b="6666"/>
          <a:stretch/>
        </p:blipFill>
        <p:spPr>
          <a:xfrm>
            <a:off x="326951" y="818034"/>
            <a:ext cx="8490098" cy="6039966"/>
          </a:xfrm>
          <a:prstGeom prst="rect">
            <a:avLst/>
          </a:prstGeom>
        </p:spPr>
      </p:pic>
    </p:spTree>
    <p:extLst>
      <p:ext uri="{BB962C8B-B14F-4D97-AF65-F5344CB8AC3E}">
        <p14:creationId xmlns:p14="http://schemas.microsoft.com/office/powerpoint/2010/main" val="310619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chart&#10;&#10;Description automatically generated">
            <a:extLst>
              <a:ext uri="{FF2B5EF4-FFF2-40B4-BE49-F238E27FC236}">
                <a16:creationId xmlns:a16="http://schemas.microsoft.com/office/drawing/2014/main" id="{E5779862-BDBD-432D-F9BC-DFAD61D4E0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 r="31111" b="41112"/>
          <a:stretch/>
        </p:blipFill>
        <p:spPr>
          <a:xfrm>
            <a:off x="152400" y="1447800"/>
            <a:ext cx="8905072" cy="5105400"/>
          </a:xfrm>
          <a:prstGeom prst="rect">
            <a:avLst/>
          </a:prstGeom>
        </p:spPr>
      </p:pic>
    </p:spTree>
    <p:extLst>
      <p:ext uri="{BB962C8B-B14F-4D97-AF65-F5344CB8AC3E}">
        <p14:creationId xmlns:p14="http://schemas.microsoft.com/office/powerpoint/2010/main" val="3668455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website&#10;&#10;Description automatically generated">
            <a:extLst>
              <a:ext uri="{FF2B5EF4-FFF2-40B4-BE49-F238E27FC236}">
                <a16:creationId xmlns:a16="http://schemas.microsoft.com/office/drawing/2014/main" id="{E1522D69-2129-1439-33BF-C245ED1B11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8" r="60303" b="15556"/>
          <a:stretch/>
        </p:blipFill>
        <p:spPr>
          <a:xfrm>
            <a:off x="2209800" y="905967"/>
            <a:ext cx="3886200" cy="5799633"/>
          </a:xfrm>
          <a:prstGeom prst="rect">
            <a:avLst/>
          </a:prstGeom>
        </p:spPr>
      </p:pic>
    </p:spTree>
    <p:extLst>
      <p:ext uri="{BB962C8B-B14F-4D97-AF65-F5344CB8AC3E}">
        <p14:creationId xmlns:p14="http://schemas.microsoft.com/office/powerpoint/2010/main" val="4293063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C6943B3A-33F1-F6E5-EB65-318AE1141662}"/>
              </a:ext>
            </a:extLst>
          </p:cNvPr>
          <p:cNvPicPr>
            <a:picLocks noChangeAspect="1"/>
          </p:cNvPicPr>
          <p:nvPr/>
        </p:nvPicPr>
        <p:blipFill rotWithShape="1">
          <a:blip r:embed="rId3">
            <a:extLst>
              <a:ext uri="{28A0092B-C50C-407E-A947-70E740481C1C}">
                <a14:useLocalDpi xmlns:a14="http://schemas.microsoft.com/office/drawing/2010/main" val="0"/>
              </a:ext>
            </a:extLst>
          </a:blip>
          <a:srcRect t="7778" r="35275" b="47778"/>
          <a:stretch/>
        </p:blipFill>
        <p:spPr>
          <a:xfrm>
            <a:off x="94537" y="1371600"/>
            <a:ext cx="9047410" cy="4800600"/>
          </a:xfrm>
          <a:prstGeom prst="rect">
            <a:avLst/>
          </a:prstGeom>
        </p:spPr>
      </p:pic>
    </p:spTree>
    <p:extLst>
      <p:ext uri="{BB962C8B-B14F-4D97-AF65-F5344CB8AC3E}">
        <p14:creationId xmlns:p14="http://schemas.microsoft.com/office/powerpoint/2010/main" val="3599731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chart&#10;&#10;Description automatically generated">
            <a:extLst>
              <a:ext uri="{FF2B5EF4-FFF2-40B4-BE49-F238E27FC236}">
                <a16:creationId xmlns:a16="http://schemas.microsoft.com/office/drawing/2014/main" id="{1F0EFC17-B0DB-2D29-FC3F-D80AAC2F73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8" r="32828" b="12222"/>
          <a:stretch/>
        </p:blipFill>
        <p:spPr>
          <a:xfrm>
            <a:off x="1340099" y="909358"/>
            <a:ext cx="6463802" cy="5948642"/>
          </a:xfrm>
          <a:prstGeom prst="rect">
            <a:avLst/>
          </a:prstGeom>
        </p:spPr>
      </p:pic>
    </p:spTree>
    <p:extLst>
      <p:ext uri="{BB962C8B-B14F-4D97-AF65-F5344CB8AC3E}">
        <p14:creationId xmlns:p14="http://schemas.microsoft.com/office/powerpoint/2010/main" val="269246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map of canada with black and blue colors&#10;&#10;Description automatically generated">
            <a:extLst>
              <a:ext uri="{FF2B5EF4-FFF2-40B4-BE49-F238E27FC236}">
                <a16:creationId xmlns:a16="http://schemas.microsoft.com/office/drawing/2014/main" id="{574DE4C5-585B-C2E1-547C-1002B7EDE9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 r="35275" b="25555"/>
          <a:stretch/>
        </p:blipFill>
        <p:spPr>
          <a:xfrm>
            <a:off x="953386" y="1097837"/>
            <a:ext cx="7237228" cy="5760163"/>
          </a:xfrm>
          <a:prstGeom prst="rect">
            <a:avLst/>
          </a:prstGeom>
        </p:spPr>
      </p:pic>
    </p:spTree>
    <p:extLst>
      <p:ext uri="{BB962C8B-B14F-4D97-AF65-F5344CB8AC3E}">
        <p14:creationId xmlns:p14="http://schemas.microsoft.com/office/powerpoint/2010/main" val="3747936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615A77F2-CA14-4E2D-1B8C-2D188125D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6" r="7071" b="8889"/>
          <a:stretch/>
        </p:blipFill>
        <p:spPr>
          <a:xfrm>
            <a:off x="152400" y="927463"/>
            <a:ext cx="8458200" cy="5939127"/>
          </a:xfrm>
          <a:prstGeom prst="rect">
            <a:avLst/>
          </a:prstGeom>
        </p:spPr>
      </p:pic>
    </p:spTree>
    <p:extLst>
      <p:ext uri="{BB962C8B-B14F-4D97-AF65-F5344CB8AC3E}">
        <p14:creationId xmlns:p14="http://schemas.microsoft.com/office/powerpoint/2010/main" val="174380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FF8BF67D-1C80-9A11-CCF8-E873205347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8" r="33687" b="7778"/>
          <a:stretch/>
        </p:blipFill>
        <p:spPr>
          <a:xfrm>
            <a:off x="1371600" y="885776"/>
            <a:ext cx="6040207" cy="5943600"/>
          </a:xfrm>
          <a:prstGeom prst="rect">
            <a:avLst/>
          </a:prstGeom>
        </p:spPr>
      </p:pic>
    </p:spTree>
    <p:extLst>
      <p:ext uri="{BB962C8B-B14F-4D97-AF65-F5344CB8AC3E}">
        <p14:creationId xmlns:p14="http://schemas.microsoft.com/office/powerpoint/2010/main" val="1184081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E53D00B3-7CC2-A3AB-86C4-793287BC45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7" t="8346" r="6212" b="5555"/>
          <a:stretch/>
        </p:blipFill>
        <p:spPr>
          <a:xfrm>
            <a:off x="685800" y="990600"/>
            <a:ext cx="8077201" cy="5904614"/>
          </a:xfrm>
          <a:prstGeom prst="rect">
            <a:avLst/>
          </a:prstGeom>
        </p:spPr>
      </p:pic>
    </p:spTree>
    <p:extLst>
      <p:ext uri="{BB962C8B-B14F-4D97-AF65-F5344CB8AC3E}">
        <p14:creationId xmlns:p14="http://schemas.microsoft.com/office/powerpoint/2010/main" val="313751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EF3675B0-58F5-45C9-A68A-6ECDFB4D3B40}"/>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5" name="Picture 4" descr="A diagram of numbers and a number of people&#10;&#10;Description automatically generated with medium confidence">
            <a:extLst>
              <a:ext uri="{FF2B5EF4-FFF2-40B4-BE49-F238E27FC236}">
                <a16:creationId xmlns:a16="http://schemas.microsoft.com/office/drawing/2014/main" id="{335323CD-0D83-1C8F-E360-11A6CD0686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6" t="7777" r="37121" b="26668"/>
          <a:stretch/>
        </p:blipFill>
        <p:spPr>
          <a:xfrm>
            <a:off x="1219200" y="1143000"/>
            <a:ext cx="6248400" cy="5342834"/>
          </a:xfrm>
          <a:prstGeom prst="rect">
            <a:avLst/>
          </a:prstGeom>
        </p:spPr>
      </p:pic>
    </p:spTree>
    <p:extLst>
      <p:ext uri="{BB962C8B-B14F-4D97-AF65-F5344CB8AC3E}">
        <p14:creationId xmlns:p14="http://schemas.microsoft.com/office/powerpoint/2010/main" val="2040212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6" name="Picture 5" descr="A close-up of a graph&#10;&#10;Description automatically generated">
            <a:extLst>
              <a:ext uri="{FF2B5EF4-FFF2-40B4-BE49-F238E27FC236}">
                <a16:creationId xmlns:a16="http://schemas.microsoft.com/office/drawing/2014/main" id="{E9E906A5-AD05-3E96-C0F1-EE326A7A9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4" t="7778" r="6212" b="7778"/>
          <a:stretch/>
        </p:blipFill>
        <p:spPr>
          <a:xfrm>
            <a:off x="533400" y="914400"/>
            <a:ext cx="7924801" cy="5791200"/>
          </a:xfrm>
          <a:prstGeom prst="rect">
            <a:avLst/>
          </a:prstGeom>
        </p:spPr>
      </p:pic>
    </p:spTree>
    <p:extLst>
      <p:ext uri="{BB962C8B-B14F-4D97-AF65-F5344CB8AC3E}">
        <p14:creationId xmlns:p14="http://schemas.microsoft.com/office/powerpoint/2010/main" val="3052538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graph with colored lines&#10;&#10;Description automatically generated with medium confidence">
            <a:extLst>
              <a:ext uri="{FF2B5EF4-FFF2-40B4-BE49-F238E27FC236}">
                <a16:creationId xmlns:a16="http://schemas.microsoft.com/office/drawing/2014/main" id="{E6D7FD2E-3E41-B5D1-C600-22B82803E1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6" r="34546" b="35555"/>
          <a:stretch/>
        </p:blipFill>
        <p:spPr>
          <a:xfrm>
            <a:off x="438580" y="1066800"/>
            <a:ext cx="8266839" cy="5638800"/>
          </a:xfrm>
          <a:prstGeom prst="rect">
            <a:avLst/>
          </a:prstGeom>
        </p:spPr>
      </p:pic>
    </p:spTree>
    <p:extLst>
      <p:ext uri="{BB962C8B-B14F-4D97-AF65-F5344CB8AC3E}">
        <p14:creationId xmlns:p14="http://schemas.microsoft.com/office/powerpoint/2010/main" val="4062938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A4E3B1F6-D62E-1739-05F9-9FAF63D51B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7" r="31970" b="20000"/>
          <a:stretch/>
        </p:blipFill>
        <p:spPr>
          <a:xfrm>
            <a:off x="762000" y="921785"/>
            <a:ext cx="7162800" cy="5966341"/>
          </a:xfrm>
          <a:prstGeom prst="rect">
            <a:avLst/>
          </a:prstGeom>
        </p:spPr>
      </p:pic>
    </p:spTree>
    <p:extLst>
      <p:ext uri="{BB962C8B-B14F-4D97-AF65-F5344CB8AC3E}">
        <p14:creationId xmlns:p14="http://schemas.microsoft.com/office/powerpoint/2010/main" val="1215980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2A7854B3-7324-76B5-35F1-EC112042AA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 r="35275" b="35556"/>
          <a:stretch/>
        </p:blipFill>
        <p:spPr>
          <a:xfrm>
            <a:off x="460821" y="1066800"/>
            <a:ext cx="8222358" cy="5562600"/>
          </a:xfrm>
          <a:prstGeom prst="rect">
            <a:avLst/>
          </a:prstGeom>
        </p:spPr>
      </p:pic>
    </p:spTree>
    <p:extLst>
      <p:ext uri="{BB962C8B-B14F-4D97-AF65-F5344CB8AC3E}">
        <p14:creationId xmlns:p14="http://schemas.microsoft.com/office/powerpoint/2010/main" val="3581577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screenshot of a graph&#10;&#10;Description automatically generated">
            <a:extLst>
              <a:ext uri="{FF2B5EF4-FFF2-40B4-BE49-F238E27FC236}">
                <a16:creationId xmlns:a16="http://schemas.microsoft.com/office/drawing/2014/main" id="{E48F26C4-56A4-A524-7B2F-2E6EB36CE1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36" t="6666" r="7072" b="7778"/>
          <a:stretch/>
        </p:blipFill>
        <p:spPr>
          <a:xfrm>
            <a:off x="609599" y="961976"/>
            <a:ext cx="7924801" cy="5867400"/>
          </a:xfrm>
          <a:prstGeom prst="rect">
            <a:avLst/>
          </a:prstGeom>
        </p:spPr>
      </p:pic>
    </p:spTree>
    <p:extLst>
      <p:ext uri="{BB962C8B-B14F-4D97-AF65-F5344CB8AC3E}">
        <p14:creationId xmlns:p14="http://schemas.microsoft.com/office/powerpoint/2010/main" val="1911603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00A2B8D1-2195-B2B7-6F04-4760DEB8F4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9" t="6667" r="31970" b="31111"/>
          <a:stretch/>
        </p:blipFill>
        <p:spPr>
          <a:xfrm>
            <a:off x="838200" y="990600"/>
            <a:ext cx="7467600" cy="5430981"/>
          </a:xfrm>
          <a:prstGeom prst="rect">
            <a:avLst/>
          </a:prstGeom>
        </p:spPr>
      </p:pic>
    </p:spTree>
    <p:extLst>
      <p:ext uri="{BB962C8B-B14F-4D97-AF65-F5344CB8AC3E}">
        <p14:creationId xmlns:p14="http://schemas.microsoft.com/office/powerpoint/2010/main" val="2878236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pie chart with a number of cancer&#10;&#10;Description automatically generated with medium confidence">
            <a:extLst>
              <a:ext uri="{FF2B5EF4-FFF2-40B4-BE49-F238E27FC236}">
                <a16:creationId xmlns:a16="http://schemas.microsoft.com/office/drawing/2014/main" id="{5DBC2C8C-7BBA-DC45-FEBF-FCE677D8AB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7" t="4905" r="31971" b="31111"/>
          <a:stretch/>
        </p:blipFill>
        <p:spPr>
          <a:xfrm>
            <a:off x="723900" y="838200"/>
            <a:ext cx="7696200" cy="5831419"/>
          </a:xfrm>
          <a:prstGeom prst="rect">
            <a:avLst/>
          </a:prstGeom>
        </p:spPr>
      </p:pic>
    </p:spTree>
    <p:extLst>
      <p:ext uri="{BB962C8B-B14F-4D97-AF65-F5344CB8AC3E}">
        <p14:creationId xmlns:p14="http://schemas.microsoft.com/office/powerpoint/2010/main" val="445360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94A10327-96D2-35F2-41C7-0C63544562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37" t="5556" r="32828" b="38889"/>
          <a:stretch/>
        </p:blipFill>
        <p:spPr>
          <a:xfrm>
            <a:off x="457200" y="891747"/>
            <a:ext cx="8153400" cy="5509053"/>
          </a:xfrm>
          <a:prstGeom prst="rect">
            <a:avLst/>
          </a:prstGeom>
        </p:spPr>
      </p:pic>
    </p:spTree>
    <p:extLst>
      <p:ext uri="{BB962C8B-B14F-4D97-AF65-F5344CB8AC3E}">
        <p14:creationId xmlns:p14="http://schemas.microsoft.com/office/powerpoint/2010/main" val="91366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411EB88F-77AC-3C0F-A7AB-C0D2E267F8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4" t="6666" r="33687" b="35555"/>
          <a:stretch/>
        </p:blipFill>
        <p:spPr>
          <a:xfrm>
            <a:off x="533400" y="995844"/>
            <a:ext cx="8077200" cy="5833532"/>
          </a:xfrm>
          <a:prstGeom prst="rect">
            <a:avLst/>
          </a:prstGeom>
        </p:spPr>
      </p:pic>
    </p:spTree>
    <p:extLst>
      <p:ext uri="{BB962C8B-B14F-4D97-AF65-F5344CB8AC3E}">
        <p14:creationId xmlns:p14="http://schemas.microsoft.com/office/powerpoint/2010/main" val="3203603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graph of a graph of a graph&#10;&#10;Description automatically generated with medium confidence">
            <a:extLst>
              <a:ext uri="{FF2B5EF4-FFF2-40B4-BE49-F238E27FC236}">
                <a16:creationId xmlns:a16="http://schemas.microsoft.com/office/drawing/2014/main" id="{257785DE-1273-872B-9EAF-CACAE745A9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12" t="7778" r="31111" b="8889"/>
          <a:stretch/>
        </p:blipFill>
        <p:spPr>
          <a:xfrm>
            <a:off x="1581150" y="838200"/>
            <a:ext cx="5981700" cy="6145581"/>
          </a:xfrm>
          <a:prstGeom prst="rect">
            <a:avLst/>
          </a:prstGeom>
        </p:spPr>
      </p:pic>
    </p:spTree>
    <p:extLst>
      <p:ext uri="{BB962C8B-B14F-4D97-AF65-F5344CB8AC3E}">
        <p14:creationId xmlns:p14="http://schemas.microsoft.com/office/powerpoint/2010/main" val="2345782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9D581E1-7EA0-43B3-B19F-169A9BC4A2F3}"/>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group of people with different colored figures&#10;&#10;Description automatically generated with medium confidence">
            <a:extLst>
              <a:ext uri="{FF2B5EF4-FFF2-40B4-BE49-F238E27FC236}">
                <a16:creationId xmlns:a16="http://schemas.microsoft.com/office/drawing/2014/main" id="{50506E2F-FE44-C418-CAFE-E9D08285E9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12" r="29595" b="42222"/>
          <a:stretch/>
        </p:blipFill>
        <p:spPr>
          <a:xfrm>
            <a:off x="378013" y="1143000"/>
            <a:ext cx="8208682" cy="5105400"/>
          </a:xfrm>
          <a:prstGeom prst="rect">
            <a:avLst/>
          </a:prstGeom>
        </p:spPr>
      </p:pic>
    </p:spTree>
    <p:extLst>
      <p:ext uri="{BB962C8B-B14F-4D97-AF65-F5344CB8AC3E}">
        <p14:creationId xmlns:p14="http://schemas.microsoft.com/office/powerpoint/2010/main" val="484170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screenshot of a computer&#10;&#10;Description automatically generated">
            <a:extLst>
              <a:ext uri="{FF2B5EF4-FFF2-40B4-BE49-F238E27FC236}">
                <a16:creationId xmlns:a16="http://schemas.microsoft.com/office/drawing/2014/main" id="{8BD427CD-09F3-6118-5CE2-151BDD814F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36" t="6667" r="34546" b="11111"/>
          <a:stretch/>
        </p:blipFill>
        <p:spPr>
          <a:xfrm>
            <a:off x="1524000" y="827618"/>
            <a:ext cx="5867400" cy="6030382"/>
          </a:xfrm>
          <a:prstGeom prst="rect">
            <a:avLst/>
          </a:prstGeom>
        </p:spPr>
      </p:pic>
    </p:spTree>
    <p:extLst>
      <p:ext uri="{BB962C8B-B14F-4D97-AF65-F5344CB8AC3E}">
        <p14:creationId xmlns:p14="http://schemas.microsoft.com/office/powerpoint/2010/main" val="3673041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sp>
        <p:nvSpPr>
          <p:cNvPr id="5" name="TextBox 4">
            <a:extLst>
              <a:ext uri="{FF2B5EF4-FFF2-40B4-BE49-F238E27FC236}">
                <a16:creationId xmlns:a16="http://schemas.microsoft.com/office/drawing/2014/main" id="{6974C781-CCFB-E4F0-070C-A0E3B96FE414}"/>
              </a:ext>
            </a:extLst>
          </p:cNvPr>
          <p:cNvSpPr txBox="1"/>
          <p:nvPr/>
        </p:nvSpPr>
        <p:spPr>
          <a:xfrm>
            <a:off x="838200" y="1676400"/>
            <a:ext cx="7239000" cy="4524315"/>
          </a:xfrm>
          <a:prstGeom prst="rect">
            <a:avLst/>
          </a:prstGeom>
          <a:noFill/>
        </p:spPr>
        <p:txBody>
          <a:bodyPr wrap="square">
            <a:spAutoFit/>
          </a:bodyPr>
          <a:lstStyle/>
          <a:p>
            <a:r>
              <a:rPr lang="en-US" sz="1800" b="1" dirty="0">
                <a:solidFill>
                  <a:srgbClr val="000000"/>
                </a:solidFill>
                <a:effectLst/>
                <a:latin typeface="Calibri" panose="020F0502020204030204" pitchFamily="34" charset="0"/>
                <a:ea typeface="Calibri" panose="020F0502020204030204" pitchFamily="34" charset="0"/>
              </a:rPr>
              <a:t>NEW</a:t>
            </a:r>
            <a:r>
              <a:rPr lang="en-US" sz="1800" dirty="0">
                <a:solidFill>
                  <a:srgbClr val="000000"/>
                </a:solidFill>
                <a:effectLst/>
                <a:latin typeface="Calibri" panose="020F0502020204030204" pitchFamily="34" charset="0"/>
                <a:ea typeface="Calibri" panose="020F0502020204030204" pitchFamily="34" charset="0"/>
              </a:rPr>
              <a:t> this year is the launch of a </a:t>
            </a:r>
            <a:r>
              <a:rPr lang="en-US" sz="1800" u="sng" dirty="0">
                <a:solidFill>
                  <a:srgbClr val="000000"/>
                </a:solidFill>
                <a:effectLst/>
                <a:latin typeface="Calibri" panose="020F0502020204030204" pitchFamily="34" charset="0"/>
                <a:ea typeface="Calibri" panose="020F0502020204030204" pitchFamily="34" charset="0"/>
                <a:hlinkClick r:id="rId3"/>
              </a:rPr>
              <a:t>Canadian Cancer Statistics Dashboard</a:t>
            </a:r>
            <a:r>
              <a:rPr lang="en-US" sz="1800" dirty="0">
                <a:solidFill>
                  <a:srgbClr val="000000"/>
                </a:solidFill>
                <a:effectLst/>
                <a:latin typeface="Calibri" panose="020F0502020204030204" pitchFamily="34" charset="0"/>
                <a:ea typeface="Calibri" panose="020F0502020204030204" pitchFamily="34" charset="0"/>
              </a:rPr>
              <a:t> (dashboard)</a:t>
            </a:r>
            <a:r>
              <a:rPr lang="en-US" sz="1100" dirty="0">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rPr>
              <a:t>, </a:t>
            </a:r>
            <a:r>
              <a:rPr lang="en-US" dirty="0">
                <a:solidFill>
                  <a:srgbClr val="000000"/>
                </a:solidFill>
                <a:latin typeface="Calibri" panose="020F0502020204030204" pitchFamily="34" charset="0"/>
              </a:rPr>
              <a:t>developed by the research team led by Dr Darren Brenner and Dr Tamer Jarada at the University of Calgary and the Charbonneau Cancer Institute, with funding from the Canadian Cancer Society.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 dashboard leverages the </a:t>
            </a:r>
            <a:r>
              <a:rPr lang="en-US" dirty="0">
                <a:solidFill>
                  <a:srgbClr val="000000"/>
                </a:solidFill>
                <a:latin typeface="Calibri" panose="020F0502020204030204" pitchFamily="34" charset="0"/>
                <a:hlinkClick r:id="rId4"/>
              </a:rPr>
              <a:t>Canadian Cancer Statistics </a:t>
            </a:r>
            <a:r>
              <a:rPr lang="en-US" dirty="0">
                <a:solidFill>
                  <a:srgbClr val="000000"/>
                </a:solidFill>
                <a:latin typeface="Calibri" panose="020F0502020204030204" pitchFamily="34" charset="0"/>
              </a:rPr>
              <a:t>publication and its analyses to present cancer statistics in a new user-friendly format with interactive visualizations.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These downloadable visualizations enable users to customize statistics and focus on a specific sex or cancer type, and even different age groups or time periods. We hope that presenting cancer statistics in this new interactive format will make them more accessible to the cancer control community and beyond.</a:t>
            </a:r>
            <a:endParaRPr lang="en-CA"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7916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9D581E1-7EA0-43B3-B19F-169A9BC4A2F3}"/>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paper&#10;&#10;Description automatically generated">
            <a:extLst>
              <a:ext uri="{FF2B5EF4-FFF2-40B4-BE49-F238E27FC236}">
                <a16:creationId xmlns:a16="http://schemas.microsoft.com/office/drawing/2014/main" id="{6BA130E7-485D-558B-504B-68ECC3616D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8" r="60303" b="11111"/>
          <a:stretch/>
        </p:blipFill>
        <p:spPr>
          <a:xfrm>
            <a:off x="2514600" y="1143000"/>
            <a:ext cx="3601525" cy="5686376"/>
          </a:xfrm>
          <a:prstGeom prst="rect">
            <a:avLst/>
          </a:prstGeom>
        </p:spPr>
      </p:pic>
    </p:spTree>
    <p:extLst>
      <p:ext uri="{BB962C8B-B14F-4D97-AF65-F5344CB8AC3E}">
        <p14:creationId xmlns:p14="http://schemas.microsoft.com/office/powerpoint/2010/main" val="1033872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7BC1EF14-9657-5DE8-3DBF-2A7071A28C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7" r="31111" b="43333"/>
          <a:stretch/>
        </p:blipFill>
        <p:spPr>
          <a:xfrm>
            <a:off x="-280" y="1095721"/>
            <a:ext cx="9102962" cy="5105400"/>
          </a:xfrm>
          <a:prstGeom prst="rect">
            <a:avLst/>
          </a:prstGeom>
        </p:spPr>
      </p:pic>
    </p:spTree>
    <p:extLst>
      <p:ext uri="{BB962C8B-B14F-4D97-AF65-F5344CB8AC3E}">
        <p14:creationId xmlns:p14="http://schemas.microsoft.com/office/powerpoint/2010/main" val="1323218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website&#10;&#10;Description automatically generated">
            <a:extLst>
              <a:ext uri="{FF2B5EF4-FFF2-40B4-BE49-F238E27FC236}">
                <a16:creationId xmlns:a16="http://schemas.microsoft.com/office/drawing/2014/main" id="{83B520C2-9260-4D2E-E496-E7D65EBCA9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6" r="31970" b="8889"/>
          <a:stretch/>
        </p:blipFill>
        <p:spPr>
          <a:xfrm>
            <a:off x="1066800" y="814680"/>
            <a:ext cx="6324600" cy="6066357"/>
          </a:xfrm>
          <a:prstGeom prst="rect">
            <a:avLst/>
          </a:prstGeom>
        </p:spPr>
      </p:pic>
    </p:spTree>
    <p:extLst>
      <p:ext uri="{BB962C8B-B14F-4D97-AF65-F5344CB8AC3E}">
        <p14:creationId xmlns:p14="http://schemas.microsoft.com/office/powerpoint/2010/main" val="533064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map of the united states of america&#10;&#10;Description automatically generated">
            <a:extLst>
              <a:ext uri="{FF2B5EF4-FFF2-40B4-BE49-F238E27FC236}">
                <a16:creationId xmlns:a16="http://schemas.microsoft.com/office/drawing/2014/main" id="{2D99CBD2-0D97-4645-B765-D7D5119351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04" r="35275" b="20001"/>
          <a:stretch/>
        </p:blipFill>
        <p:spPr>
          <a:xfrm>
            <a:off x="1257300" y="914562"/>
            <a:ext cx="6629400" cy="5943438"/>
          </a:xfrm>
          <a:prstGeom prst="rect">
            <a:avLst/>
          </a:prstGeom>
        </p:spPr>
      </p:pic>
    </p:spTree>
    <p:extLst>
      <p:ext uri="{BB962C8B-B14F-4D97-AF65-F5344CB8AC3E}">
        <p14:creationId xmlns:p14="http://schemas.microsoft.com/office/powerpoint/2010/main" val="276641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close-up of a graph&#10;&#10;Description automatically generated">
            <a:extLst>
              <a:ext uri="{FF2B5EF4-FFF2-40B4-BE49-F238E27FC236}">
                <a16:creationId xmlns:a16="http://schemas.microsoft.com/office/drawing/2014/main" id="{D65395BD-3472-7FBF-D0C2-B1DAEA0FAC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8" r="7929" b="14445"/>
          <a:stretch/>
        </p:blipFill>
        <p:spPr>
          <a:xfrm>
            <a:off x="10633" y="1143000"/>
            <a:ext cx="8754996" cy="5715000"/>
          </a:xfrm>
          <a:prstGeom prst="rect">
            <a:avLst/>
          </a:prstGeom>
        </p:spPr>
      </p:pic>
    </p:spTree>
    <p:extLst>
      <p:ext uri="{BB962C8B-B14F-4D97-AF65-F5344CB8AC3E}">
        <p14:creationId xmlns:p14="http://schemas.microsoft.com/office/powerpoint/2010/main" val="3146179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rgbClr val="FF3399"/>
                </a:solidFill>
                <a:latin typeface="Century Gothic" pitchFamily="34" charset="0"/>
              </a:rPr>
              <a:t>Canadian Cancer Statistics 2023</a:t>
            </a:r>
          </a:p>
        </p:txBody>
      </p:sp>
      <p:pic>
        <p:nvPicPr>
          <p:cNvPr id="4" name="Picture 3" descr="A graph of people and a graph&#10;&#10;Description automatically generated with medium confidence">
            <a:extLst>
              <a:ext uri="{FF2B5EF4-FFF2-40B4-BE49-F238E27FC236}">
                <a16:creationId xmlns:a16="http://schemas.microsoft.com/office/drawing/2014/main" id="{27168E66-3611-0822-99D0-F3B0088183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8" r="5353" b="12222"/>
          <a:stretch/>
        </p:blipFill>
        <p:spPr>
          <a:xfrm>
            <a:off x="171893" y="1081531"/>
            <a:ext cx="8800214" cy="5747845"/>
          </a:xfrm>
          <a:prstGeom prst="rect">
            <a:avLst/>
          </a:prstGeom>
        </p:spPr>
      </p:pic>
    </p:spTree>
    <p:extLst>
      <p:ext uri="{BB962C8B-B14F-4D97-AF65-F5344CB8AC3E}">
        <p14:creationId xmlns:p14="http://schemas.microsoft.com/office/powerpoint/2010/main" val="347324747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
      <a:dk1>
        <a:srgbClr val="005A58"/>
      </a:dk1>
      <a:lt1>
        <a:srgbClr val="FFFFFF"/>
      </a:lt1>
      <a:dk2>
        <a:srgbClr val="153988"/>
      </a:dk2>
      <a:lt2>
        <a:srgbClr val="FFFF99"/>
      </a:lt2>
      <a:accent1>
        <a:srgbClr val="006462"/>
      </a:accent1>
      <a:accent2>
        <a:srgbClr val="6D6FC7"/>
      </a:accent2>
      <a:accent3>
        <a:srgbClr val="AAAEC3"/>
      </a:accent3>
      <a:accent4>
        <a:srgbClr val="DADADA"/>
      </a:accent4>
      <a:accent5>
        <a:srgbClr val="AAB8B7"/>
      </a:accent5>
      <a:accent6>
        <a:srgbClr val="6264B4"/>
      </a:accent6>
      <a:hlink>
        <a:srgbClr val="00FFFF"/>
      </a:hlink>
      <a:folHlink>
        <a:srgbClr val="00FF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B76C1784FF224299FF6D95C7E3FF0F" ma:contentTypeVersion="5" ma:contentTypeDescription="Create a new document." ma:contentTypeScope="" ma:versionID="27c35f8d300907b5a0748daa449e5308">
  <xsd:schema xmlns:xsd="http://www.w3.org/2001/XMLSchema" xmlns:xs="http://www.w3.org/2001/XMLSchema" xmlns:p="http://schemas.microsoft.com/office/2006/metadata/properties" xmlns:ns2="2275d160-26af-4a7d-87d4-b9a45765b7d8" xmlns:ns3="80f653ab-106f-493a-99cb-d1a11e713fcb" targetNamespace="http://schemas.microsoft.com/office/2006/metadata/properties" ma:root="true" ma:fieldsID="24e2b091408307b8412946232e46e22d" ns2:_="" ns3:_="">
    <xsd:import namespace="2275d160-26af-4a7d-87d4-b9a45765b7d8"/>
    <xsd:import namespace="80f653ab-106f-493a-99cb-d1a11e713fc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5d160-26af-4a7d-87d4-b9a45765b7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f653ab-106f-493a-99cb-d1a11e713fc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E5B666-D7CC-41CC-993C-9516132902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5d160-26af-4a7d-87d4-b9a45765b7d8"/>
    <ds:schemaRef ds:uri="80f653ab-106f-493a-99cb-d1a11e713f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BDF6FD-503D-44D7-9616-709686B4930A}">
  <ds:schemaRefs>
    <ds:schemaRef ds:uri="http://schemas.microsoft.com/sharepoint/v3/contenttype/forms"/>
  </ds:schemaRefs>
</ds:datastoreItem>
</file>

<file path=customXml/itemProps3.xml><?xml version="1.0" encoding="utf-8"?>
<ds:datastoreItem xmlns:ds="http://schemas.openxmlformats.org/officeDocument/2006/customXml" ds:itemID="{F725C68F-BC4E-45EC-A5CB-2676D3321A91}">
  <ds:schemaRefs>
    <ds:schemaRef ds:uri="http://schemas.microsoft.com/office/2006/metadata/properties"/>
    <ds:schemaRef ds:uri="2275d160-26af-4a7d-87d4-b9a45765b7d8"/>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80f653ab-106f-493a-99cb-d1a11e713fcb"/>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3545</TotalTime>
  <Words>272</Words>
  <Application>Microsoft Office PowerPoint</Application>
  <PresentationFormat>On-screen Show (4:3)</PresentationFormat>
  <Paragraphs>65</Paragraphs>
  <Slides>31</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Century Gothic</vt:lpstr>
      <vt:lpstr>Times</vt:lpstr>
      <vt:lpstr>Times New Roman</vt:lpstr>
      <vt:lpstr>Verdana</vt:lpstr>
      <vt:lpstr>Default Design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Canadian Cancer Society</dc:creator>
  <cp:lastModifiedBy>Monika Dixon</cp:lastModifiedBy>
  <cp:revision>164</cp:revision>
  <dcterms:created xsi:type="dcterms:W3CDTF">2007-05-18T18:13:06Z</dcterms:created>
  <dcterms:modified xsi:type="dcterms:W3CDTF">2023-10-18T14:05:10Z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0x010100C4B76C1784FF224299FF6D95C7E3FF0F</vt:lpwstr>
  </property>
</Properties>
</file>