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4"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98" autoAdjust="0"/>
  </p:normalViewPr>
  <p:slideViewPr>
    <p:cSldViewPr>
      <p:cViewPr varScale="1">
        <p:scale>
          <a:sx n="48" d="100"/>
          <a:sy n="48" d="100"/>
        </p:scale>
        <p:origin x="97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080AB6-A230-4560-8DC8-F4238B34A6E4}" type="datetimeFigureOut">
              <a:rPr lang="en-CA" smtClean="0"/>
              <a:t>31/07/2017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AB052-5199-4369-826A-DEAFA5A54C39}" type="slidenum">
              <a:rPr lang="en-CA" smtClean="0"/>
              <a:t>‹#›</a:t>
            </a:fld>
            <a:endParaRPr lang="en-CA"/>
          </a:p>
        </p:txBody>
      </p:sp>
    </p:spTree>
    <p:extLst>
      <p:ext uri="{BB962C8B-B14F-4D97-AF65-F5344CB8AC3E}">
        <p14:creationId xmlns:p14="http://schemas.microsoft.com/office/powerpoint/2010/main" val="3188680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AB052-5199-4369-826A-DEAFA5A54C39}" type="slidenum">
              <a:rPr lang="en-CA" smtClean="0"/>
              <a:t>1</a:t>
            </a:fld>
            <a:endParaRPr lang="en-CA"/>
          </a:p>
        </p:txBody>
      </p:sp>
    </p:spTree>
    <p:extLst>
      <p:ext uri="{BB962C8B-B14F-4D97-AF65-F5344CB8AC3E}">
        <p14:creationId xmlns:p14="http://schemas.microsoft.com/office/powerpoint/2010/main" val="1052838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10</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11</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12</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13</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14</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15</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90307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16</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b="1" dirty="0" smtClean="0"/>
          </a:p>
        </p:txBody>
      </p:sp>
    </p:spTree>
    <p:extLst>
      <p:ext uri="{BB962C8B-B14F-4D97-AF65-F5344CB8AC3E}">
        <p14:creationId xmlns:p14="http://schemas.microsoft.com/office/powerpoint/2010/main" val="1786182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17</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14327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2</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3</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4</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5</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6</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7</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8</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B6D3C90-3E54-418D-96EA-7E061FD35B4F}" type="slidenum">
              <a:rPr lang="en-GB" smtClean="0"/>
              <a:pPr/>
              <a:t>9</a:t>
            </a:fld>
            <a:endParaRPr lang="en-GB"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233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5619B-0F65-4494-B8F4-E5CC5569EE79}" type="datetime1">
              <a:rPr lang="en-US" smtClean="0"/>
              <a:t>7/31/2017</a:t>
            </a:fld>
            <a:endParaRPr lang="en-US"/>
          </a:p>
        </p:txBody>
      </p:sp>
      <p:sp>
        <p:nvSpPr>
          <p:cNvPr id="5" name="Footer Placeholder 4"/>
          <p:cNvSpPr>
            <a:spLocks noGrp="1"/>
          </p:cNvSpPr>
          <p:nvPr>
            <p:ph type="ftr" sz="quarter" idx="11"/>
          </p:nvPr>
        </p:nvSpPr>
        <p:spPr/>
        <p:txBody>
          <a:bodyPr/>
          <a:lstStyle/>
          <a:p>
            <a:r>
              <a:rPr lang="en-US" smtClean="0"/>
              <a:t>Produced as part of Canadian Cancer Statistics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60559-84AF-4AAB-A998-13E9CE524E0F}" type="datetime1">
              <a:rPr lang="en-US" smtClean="0"/>
              <a:t>7/31/2017</a:t>
            </a:fld>
            <a:endParaRPr lang="en-US"/>
          </a:p>
        </p:txBody>
      </p:sp>
      <p:sp>
        <p:nvSpPr>
          <p:cNvPr id="5" name="Footer Placeholder 4"/>
          <p:cNvSpPr>
            <a:spLocks noGrp="1"/>
          </p:cNvSpPr>
          <p:nvPr>
            <p:ph type="ftr" sz="quarter" idx="11"/>
          </p:nvPr>
        </p:nvSpPr>
        <p:spPr/>
        <p:txBody>
          <a:bodyPr/>
          <a:lstStyle/>
          <a:p>
            <a:r>
              <a:rPr lang="en-US" smtClean="0"/>
              <a:t>Produced as part of Canadian Cancer Statistics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13D27-B5FB-47FB-90E8-E3B961924CAE}" type="datetime1">
              <a:rPr lang="en-US" smtClean="0"/>
              <a:t>7/31/2017</a:t>
            </a:fld>
            <a:endParaRPr lang="en-US"/>
          </a:p>
        </p:txBody>
      </p:sp>
      <p:sp>
        <p:nvSpPr>
          <p:cNvPr id="5" name="Footer Placeholder 4"/>
          <p:cNvSpPr>
            <a:spLocks noGrp="1"/>
          </p:cNvSpPr>
          <p:nvPr>
            <p:ph type="ftr" sz="quarter" idx="11"/>
          </p:nvPr>
        </p:nvSpPr>
        <p:spPr/>
        <p:txBody>
          <a:bodyPr/>
          <a:lstStyle/>
          <a:p>
            <a:r>
              <a:rPr lang="en-US" smtClean="0"/>
              <a:t>Produced as part of Canadian Cancer Statistics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E9051-2916-4EEF-ADE1-81BDF7438E6D}" type="datetime1">
              <a:rPr lang="en-US" smtClean="0"/>
              <a:t>7/31/2017</a:t>
            </a:fld>
            <a:endParaRPr lang="en-US"/>
          </a:p>
        </p:txBody>
      </p:sp>
      <p:sp>
        <p:nvSpPr>
          <p:cNvPr id="5" name="Footer Placeholder 4"/>
          <p:cNvSpPr>
            <a:spLocks noGrp="1"/>
          </p:cNvSpPr>
          <p:nvPr>
            <p:ph type="ftr" sz="quarter" idx="11"/>
          </p:nvPr>
        </p:nvSpPr>
        <p:spPr/>
        <p:txBody>
          <a:bodyPr/>
          <a:lstStyle/>
          <a:p>
            <a:r>
              <a:rPr lang="en-US" smtClean="0"/>
              <a:t>Produced as part of Canadian Cancer Statistics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17A72F-C6B0-41FB-94AF-FAA33E9FB07A}" type="datetime1">
              <a:rPr lang="en-US" smtClean="0"/>
              <a:t>7/31/2017</a:t>
            </a:fld>
            <a:endParaRPr lang="en-US"/>
          </a:p>
        </p:txBody>
      </p:sp>
      <p:sp>
        <p:nvSpPr>
          <p:cNvPr id="5" name="Footer Placeholder 4"/>
          <p:cNvSpPr>
            <a:spLocks noGrp="1"/>
          </p:cNvSpPr>
          <p:nvPr>
            <p:ph type="ftr" sz="quarter" idx="11"/>
          </p:nvPr>
        </p:nvSpPr>
        <p:spPr/>
        <p:txBody>
          <a:bodyPr/>
          <a:lstStyle/>
          <a:p>
            <a:r>
              <a:rPr lang="en-US" smtClean="0"/>
              <a:t>Produced as part of Canadian Cancer Statistics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D95FB-6613-4A8C-A518-84CE6FCE44DA}" type="datetime1">
              <a:rPr lang="en-US" smtClean="0"/>
              <a:t>7/31/2017</a:t>
            </a:fld>
            <a:endParaRPr lang="en-US"/>
          </a:p>
        </p:txBody>
      </p:sp>
      <p:sp>
        <p:nvSpPr>
          <p:cNvPr id="6" name="Footer Placeholder 5"/>
          <p:cNvSpPr>
            <a:spLocks noGrp="1"/>
          </p:cNvSpPr>
          <p:nvPr>
            <p:ph type="ftr" sz="quarter" idx="11"/>
          </p:nvPr>
        </p:nvSpPr>
        <p:spPr/>
        <p:txBody>
          <a:bodyPr/>
          <a:lstStyle/>
          <a:p>
            <a:r>
              <a:rPr lang="en-US" smtClean="0"/>
              <a:t>Produced as part of Canadian Cancer Statistics 2017</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CB5AF6-0E67-4AB7-AE45-2CCF1679AACE}" type="datetime1">
              <a:rPr lang="en-US" smtClean="0"/>
              <a:t>7/31/2017</a:t>
            </a:fld>
            <a:endParaRPr lang="en-US"/>
          </a:p>
        </p:txBody>
      </p:sp>
      <p:sp>
        <p:nvSpPr>
          <p:cNvPr id="8" name="Footer Placeholder 7"/>
          <p:cNvSpPr>
            <a:spLocks noGrp="1"/>
          </p:cNvSpPr>
          <p:nvPr>
            <p:ph type="ftr" sz="quarter" idx="11"/>
          </p:nvPr>
        </p:nvSpPr>
        <p:spPr/>
        <p:txBody>
          <a:bodyPr/>
          <a:lstStyle/>
          <a:p>
            <a:r>
              <a:rPr lang="en-US" smtClean="0"/>
              <a:t>Produced as part of Canadian Cancer Statistics 2017</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B0427-6861-4D27-9CA7-09A2381FC0DE}" type="datetime1">
              <a:rPr lang="en-US" smtClean="0"/>
              <a:t>7/31/2017</a:t>
            </a:fld>
            <a:endParaRPr lang="en-US"/>
          </a:p>
        </p:txBody>
      </p:sp>
      <p:sp>
        <p:nvSpPr>
          <p:cNvPr id="4" name="Footer Placeholder 3"/>
          <p:cNvSpPr>
            <a:spLocks noGrp="1"/>
          </p:cNvSpPr>
          <p:nvPr>
            <p:ph type="ftr" sz="quarter" idx="11"/>
          </p:nvPr>
        </p:nvSpPr>
        <p:spPr/>
        <p:txBody>
          <a:bodyPr/>
          <a:lstStyle/>
          <a:p>
            <a:r>
              <a:rPr lang="en-US" smtClean="0"/>
              <a:t>Produced as part of Canadian Cancer Statistics 2017</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09B7F-080C-4DFC-9D06-9D966381D30E}" type="datetime1">
              <a:rPr lang="en-US" smtClean="0"/>
              <a:t>7/31/2017</a:t>
            </a:fld>
            <a:endParaRPr lang="en-US"/>
          </a:p>
        </p:txBody>
      </p:sp>
      <p:sp>
        <p:nvSpPr>
          <p:cNvPr id="3" name="Footer Placeholder 2"/>
          <p:cNvSpPr>
            <a:spLocks noGrp="1"/>
          </p:cNvSpPr>
          <p:nvPr>
            <p:ph type="ftr" sz="quarter" idx="11"/>
          </p:nvPr>
        </p:nvSpPr>
        <p:spPr/>
        <p:txBody>
          <a:bodyPr/>
          <a:lstStyle/>
          <a:p>
            <a:r>
              <a:rPr lang="en-US" smtClean="0"/>
              <a:t>Produced as part of Canadian Cancer Statistics 2017</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BD1A3-FD39-43E5-B742-182B1E3ED60E}" type="datetime1">
              <a:rPr lang="en-US" smtClean="0"/>
              <a:t>7/31/2017</a:t>
            </a:fld>
            <a:endParaRPr lang="en-US"/>
          </a:p>
        </p:txBody>
      </p:sp>
      <p:sp>
        <p:nvSpPr>
          <p:cNvPr id="6" name="Footer Placeholder 5"/>
          <p:cNvSpPr>
            <a:spLocks noGrp="1"/>
          </p:cNvSpPr>
          <p:nvPr>
            <p:ph type="ftr" sz="quarter" idx="11"/>
          </p:nvPr>
        </p:nvSpPr>
        <p:spPr/>
        <p:txBody>
          <a:bodyPr/>
          <a:lstStyle/>
          <a:p>
            <a:r>
              <a:rPr lang="en-US" smtClean="0"/>
              <a:t>Produced as part of Canadian Cancer Statistics 2017</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059B8-352A-4684-B64A-8A52121DEAAB}" type="datetime1">
              <a:rPr lang="en-US" smtClean="0"/>
              <a:t>7/31/2017</a:t>
            </a:fld>
            <a:endParaRPr lang="en-US"/>
          </a:p>
        </p:txBody>
      </p:sp>
      <p:sp>
        <p:nvSpPr>
          <p:cNvPr id="6" name="Footer Placeholder 5"/>
          <p:cNvSpPr>
            <a:spLocks noGrp="1"/>
          </p:cNvSpPr>
          <p:nvPr>
            <p:ph type="ftr" sz="quarter" idx="11"/>
          </p:nvPr>
        </p:nvSpPr>
        <p:spPr/>
        <p:txBody>
          <a:bodyPr/>
          <a:lstStyle/>
          <a:p>
            <a:r>
              <a:rPr lang="en-US" smtClean="0"/>
              <a:t>Produced as part of Canadian Cancer Statistics 2017</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C9543-3281-4C3A-9A79-EE056394E952}" type="datetime1">
              <a:rPr lang="en-US" smtClean="0"/>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Produced as part of Canadian Cancer Statistics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cancer.ca/statistic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5.statcan.gc.ca/cansim/a26?lang=eng&amp;retrLang=eng&amp;id=1030407&amp;tabMode=dataTable&amp;pattern=103*&amp;p1=-1&amp;p2=-1&amp;srchLan=-1&amp;csid=1484338380986" TargetMode="External"/><Relationship Id="rId3" Type="http://schemas.openxmlformats.org/officeDocument/2006/relationships/hyperlink" Target="http://www5.statcan.gc.ca/cansim/a26?lang=eng&amp;retrLang=eng&amp;id=1030550&amp;&amp;pattern=&amp;stByVal=1&amp;p1=1&amp;p2=-1&amp;tabMode=dataTable&amp;csid=" TargetMode="External"/><Relationship Id="rId7" Type="http://schemas.openxmlformats.org/officeDocument/2006/relationships/hyperlink" Target="http://www5.statcan.gc.ca/cansim/a26?lang=eng&amp;retrLang=eng&amp;id=1030406&amp;tabMode=dataTable&amp;pattern=103*&amp;p1=-1&amp;p2=-1&amp;srchLan=-1&amp;csid=148433838098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5.statcan.gc.ca/cansim/a26?lang=eng&amp;retrLang=eng&amp;id=1030556&amp;&amp;pattern=&amp;stByVal=1&amp;p1=1&amp;p2=31&amp;tabMode=dataTable&amp;csid=" TargetMode="External"/><Relationship Id="rId5" Type="http://schemas.openxmlformats.org/officeDocument/2006/relationships/hyperlink" Target="http://www5.statcan.gc.ca/cansim/a26?lang=eng&amp;id=1030554" TargetMode="External"/><Relationship Id="rId4" Type="http://schemas.openxmlformats.org/officeDocument/2006/relationships/hyperlink" Target="http://www5.statcan.gc.ca/cansim/a26?lang=eng&amp;retrLang=eng&amp;id=1030555&amp;&amp;pattern=&amp;stByVal=1&amp;p1=1&amp;p2=31&amp;tabMode=dataTable&amp;csi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5.statcan.gc.ca/cansim/a26?lang=eng&amp;retrLang=eng&amp;id=1020522&amp;&amp;pattern=&amp;stByVal=1&amp;p1=1&amp;p2=-1&amp;tabMode=dataTable&amp;csi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5.statcan.gc.ca/cansim/a26?lang=eng&amp;retrLang=eng&amp;id=0510001&amp;&amp;pattern=&amp;stByVal=1&amp;p1=1&amp;p2=-1&amp;tabMode=dataTable&amp;csid=" TargetMode="External"/><Relationship Id="rId5" Type="http://schemas.openxmlformats.org/officeDocument/2006/relationships/hyperlink" Target="http://www5.statcan.gc.ca/cansim/a26?lang=eng&amp;retrLang=eng&amp;id=1020553&amp;&amp;pattern=&amp;stByVal=1&amp;p1=1&amp;p2=-1&amp;tabMode=dataTable&amp;csid=" TargetMode="External"/><Relationship Id="rId4" Type="http://schemas.openxmlformats.org/officeDocument/2006/relationships/hyperlink" Target="http://www5.statcan.gc.ca/cansim/a26?lang=eng&amp;retrLang=eng&amp;id=1020551&amp;&amp;pattern=&amp;stByVal=1&amp;p1=1&amp;p2=-1&amp;tabMode=dataTable&amp;csi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5.statcan.gc.ca/cansim/a01?lang=en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238250"/>
          </a:xfrm>
        </p:spPr>
        <p:txBody>
          <a:bodyPr/>
          <a:lstStyle/>
          <a:p>
            <a:r>
              <a:rPr lang="en-CA" dirty="0" smtClean="0">
                <a:solidFill>
                  <a:srgbClr val="002060"/>
                </a:solidFill>
              </a:rPr>
              <a:t>Using CANSIM* Online Tools</a:t>
            </a:r>
            <a:endParaRPr lang="en-CA" dirty="0">
              <a:solidFill>
                <a:srgbClr val="002060"/>
              </a:solidFill>
            </a:endParaRPr>
          </a:p>
        </p:txBody>
      </p:sp>
      <p:sp>
        <p:nvSpPr>
          <p:cNvPr id="3" name="Subtitle 2"/>
          <p:cNvSpPr>
            <a:spLocks noGrp="1"/>
          </p:cNvSpPr>
          <p:nvPr>
            <p:ph type="subTitle" idx="1"/>
          </p:nvPr>
        </p:nvSpPr>
        <p:spPr>
          <a:xfrm>
            <a:off x="1371600" y="3352800"/>
            <a:ext cx="6400800" cy="1295400"/>
          </a:xfrm>
          <a:noFill/>
        </p:spPr>
        <p:txBody>
          <a:bodyPr>
            <a:normAutofit fontScale="62500" lnSpcReduction="20000"/>
          </a:bodyPr>
          <a:lstStyle/>
          <a:p>
            <a:r>
              <a:rPr lang="en-CA" dirty="0" smtClean="0">
                <a:solidFill>
                  <a:srgbClr val="002060"/>
                </a:solidFill>
              </a:rPr>
              <a:t>to generate cancer statistics</a:t>
            </a:r>
          </a:p>
          <a:p>
            <a:r>
              <a:rPr lang="en-CA" i="1" dirty="0" smtClean="0">
                <a:solidFill>
                  <a:srgbClr val="FF0000"/>
                </a:solidFill>
              </a:rPr>
              <a:t>Last updated: June 2017</a:t>
            </a:r>
          </a:p>
          <a:p>
            <a:endParaRPr lang="en-CA" dirty="0" smtClean="0"/>
          </a:p>
          <a:p>
            <a:r>
              <a:rPr lang="en-CA" dirty="0" smtClean="0"/>
              <a:t>*</a:t>
            </a:r>
            <a:r>
              <a:rPr lang="en-CA" dirty="0"/>
              <a:t>CANSIM is a database maintained by Statistics Canada</a:t>
            </a:r>
            <a:endParaRPr lang="en-CA" i="1" dirty="0">
              <a:solidFill>
                <a:srgbClr val="FF0000"/>
              </a:solidFill>
            </a:endParaRPr>
          </a:p>
          <a:p>
            <a:endParaRPr lang="en-CA" i="1" dirty="0">
              <a:solidFill>
                <a:srgbClr val="FF0000"/>
              </a:solidFill>
            </a:endParaRPr>
          </a:p>
        </p:txBody>
      </p:sp>
      <p:sp>
        <p:nvSpPr>
          <p:cNvPr id="6" name="Footer Placeholder 2"/>
          <p:cNvSpPr>
            <a:spLocks noGrp="1"/>
          </p:cNvSpPr>
          <p:nvPr>
            <p:ph type="ftr" sz="quarter" idx="11"/>
          </p:nvPr>
        </p:nvSpPr>
        <p:spPr>
          <a:xfrm>
            <a:off x="4876800" y="6492875"/>
            <a:ext cx="4267200" cy="365125"/>
          </a:xfrm>
        </p:spPr>
        <p:txBody>
          <a:bodyPr/>
          <a:lstStyle/>
          <a:p>
            <a:r>
              <a:rPr lang="en-CA" dirty="0"/>
              <a:t>This tutorial was produced for Canadian Cancer Statistics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6" name="Picture 5"/>
          <p:cNvPicPr>
            <a:picLocks noChangeAspect="1"/>
          </p:cNvPicPr>
          <p:nvPr/>
        </p:nvPicPr>
        <p:blipFill>
          <a:blip r:embed="rId3" cstate="print"/>
          <a:stretch>
            <a:fillRect/>
          </a:stretch>
        </p:blipFill>
        <p:spPr>
          <a:xfrm>
            <a:off x="1752600" y="2590800"/>
            <a:ext cx="4146875" cy="2916000"/>
          </a:xfrm>
          <a:prstGeom prst="rect">
            <a:avLst/>
          </a:prstGeom>
          <a:ln>
            <a:solidFill>
              <a:srgbClr val="002060"/>
            </a:solidFill>
          </a:ln>
        </p:spPr>
      </p:pic>
      <p:sp>
        <p:nvSpPr>
          <p:cNvPr id="7" name="Rectangle 6"/>
          <p:cNvSpPr/>
          <p:nvPr/>
        </p:nvSpPr>
        <p:spPr>
          <a:xfrm>
            <a:off x="1143000" y="1600200"/>
            <a:ext cx="6324600" cy="646331"/>
          </a:xfrm>
          <a:prstGeom prst="rect">
            <a:avLst/>
          </a:prstGeom>
        </p:spPr>
        <p:txBody>
          <a:bodyPr wrap="square">
            <a:spAutoFit/>
          </a:bodyPr>
          <a:lstStyle/>
          <a:p>
            <a:pPr fontAlgn="base">
              <a:spcBef>
                <a:spcPct val="0"/>
              </a:spcBef>
              <a:spcAft>
                <a:spcPct val="0"/>
              </a:spcAft>
            </a:pPr>
            <a:r>
              <a:rPr lang="en-US" b="1" dirty="0" smtClean="0">
                <a:solidFill>
                  <a:srgbClr val="002060"/>
                </a:solidFill>
                <a:latin typeface="+mj-lt"/>
                <a:ea typeface="Calibri" pitchFamily="34" charset="0"/>
                <a:cs typeface="Times New Roman" pitchFamily="18" charset="0"/>
              </a:rPr>
              <a:t>Step 4: </a:t>
            </a:r>
            <a:r>
              <a:rPr lang="en-US" dirty="0" smtClean="0">
                <a:solidFill>
                  <a:srgbClr val="002060"/>
                </a:solidFill>
                <a:latin typeface="+mj-lt"/>
              </a:rPr>
              <a:t>From “Sex”, select the sex of interest (here, males).</a:t>
            </a:r>
            <a:endParaRPr lang="en-CA" dirty="0" smtClean="0">
              <a:solidFill>
                <a:srgbClr val="002060"/>
              </a:solidFill>
              <a:latin typeface="+mj-lt"/>
            </a:endParaRPr>
          </a:p>
          <a:p>
            <a:pPr lvl="0" fontAlgn="base">
              <a:spcBef>
                <a:spcPct val="0"/>
              </a:spcBef>
              <a:spcAft>
                <a:spcPct val="0"/>
              </a:spcAft>
            </a:pPr>
            <a:endParaRPr lang="en-US" dirty="0" smtClean="0">
              <a:solidFill>
                <a:srgbClr val="002060"/>
              </a:solidFill>
              <a:latin typeface="Arial" pitchFamily="34" charset="0"/>
              <a:cs typeface="Arial" pitchFamily="34" charset="0"/>
            </a:endParaRPr>
          </a:p>
        </p:txBody>
      </p:sp>
      <p:sp>
        <p:nvSpPr>
          <p:cNvPr id="25602" name="Oval 7"/>
          <p:cNvSpPr>
            <a:spLocks noChangeArrowheads="1"/>
          </p:cNvSpPr>
          <p:nvPr/>
        </p:nvSpPr>
        <p:spPr bwMode="auto">
          <a:xfrm>
            <a:off x="2819400" y="4495800"/>
            <a:ext cx="1981200" cy="808037"/>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2"/>
          <p:cNvSpPr>
            <a:spLocks noGrp="1"/>
          </p:cNvSpPr>
          <p:nvPr>
            <p:ph type="ftr" sz="quarter" idx="11"/>
          </p:nvPr>
        </p:nvSpPr>
        <p:spPr>
          <a:xfrm>
            <a:off x="5105400" y="6492875"/>
            <a:ext cx="40386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5" name="Picture 4"/>
          <p:cNvPicPr>
            <a:picLocks noChangeAspect="1"/>
          </p:cNvPicPr>
          <p:nvPr/>
        </p:nvPicPr>
        <p:blipFill>
          <a:blip r:embed="rId3" cstate="print"/>
          <a:stretch>
            <a:fillRect/>
          </a:stretch>
        </p:blipFill>
        <p:spPr>
          <a:xfrm>
            <a:off x="304800" y="1676400"/>
            <a:ext cx="5943600" cy="4824000"/>
          </a:xfrm>
          <a:prstGeom prst="rect">
            <a:avLst/>
          </a:prstGeom>
          <a:ln>
            <a:solidFill>
              <a:srgbClr val="002060"/>
            </a:solidFill>
          </a:ln>
        </p:spPr>
      </p:pic>
      <p:sp>
        <p:nvSpPr>
          <p:cNvPr id="7" name="Oval 7"/>
          <p:cNvSpPr>
            <a:spLocks noChangeArrowheads="1"/>
          </p:cNvSpPr>
          <p:nvPr/>
        </p:nvSpPr>
        <p:spPr bwMode="auto">
          <a:xfrm>
            <a:off x="914400" y="4495800"/>
            <a:ext cx="1508125" cy="533400"/>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02" name="Oval 7"/>
          <p:cNvSpPr>
            <a:spLocks noChangeArrowheads="1"/>
          </p:cNvSpPr>
          <p:nvPr/>
        </p:nvSpPr>
        <p:spPr bwMode="auto">
          <a:xfrm>
            <a:off x="914400" y="5867400"/>
            <a:ext cx="1508125" cy="533400"/>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3" name="Rectangle 1"/>
          <p:cNvSpPr>
            <a:spLocks noChangeArrowheads="1"/>
          </p:cNvSpPr>
          <p:nvPr/>
        </p:nvSpPr>
        <p:spPr bwMode="auto">
          <a:xfrm>
            <a:off x="6324600" y="3138101"/>
            <a:ext cx="2590800" cy="1754326"/>
          </a:xfrm>
          <a:prstGeom prst="rect">
            <a:avLst/>
          </a:prstGeom>
          <a:noFill/>
          <a:ln w="9525">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Step 5</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t>
            </a:r>
            <a:r>
              <a:rPr kumimoji="0" lang="en-US"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From the “Primary types of cancer” menu, select the cancers of interest (here, lung, colorectal and prostate).</a:t>
            </a:r>
            <a:endParaRPr kumimoji="0" lang="en-US" b="0" i="0" u="none" strike="noStrike" cap="none" normalizeH="0" baseline="0" dirty="0" smtClean="0">
              <a:ln>
                <a:noFill/>
              </a:ln>
              <a:solidFill>
                <a:srgbClr val="002060"/>
              </a:solidFill>
              <a:effectLst/>
              <a:latin typeface="Arial" pitchFamily="34" charset="0"/>
              <a:cs typeface="Arial" pitchFamily="34" charset="0"/>
            </a:endParaRPr>
          </a:p>
        </p:txBody>
      </p:sp>
      <p:cxnSp>
        <p:nvCxnSpPr>
          <p:cNvPr id="9" name="Straight Arrow Connector 8"/>
          <p:cNvCxnSpPr>
            <a:stCxn id="33793" idx="1"/>
          </p:cNvCxnSpPr>
          <p:nvPr/>
        </p:nvCxnSpPr>
        <p:spPr>
          <a:xfrm flipH="1">
            <a:off x="2971800" y="4015264"/>
            <a:ext cx="3352800" cy="6329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3793" idx="1"/>
          </p:cNvCxnSpPr>
          <p:nvPr/>
        </p:nvCxnSpPr>
        <p:spPr>
          <a:xfrm flipH="1">
            <a:off x="2590800" y="4015264"/>
            <a:ext cx="3733800" cy="2004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Footer Placeholder 2"/>
          <p:cNvSpPr>
            <a:spLocks noGrp="1"/>
          </p:cNvSpPr>
          <p:nvPr>
            <p:ph type="ftr" sz="quarter" idx="11"/>
          </p:nvPr>
        </p:nvSpPr>
        <p:spPr>
          <a:xfrm>
            <a:off x="4953000" y="6492875"/>
            <a:ext cx="41910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6" name="Picture 5"/>
          <p:cNvPicPr>
            <a:picLocks noChangeAspect="1"/>
          </p:cNvPicPr>
          <p:nvPr/>
        </p:nvPicPr>
        <p:blipFill>
          <a:blip r:embed="rId3" cstate="print"/>
          <a:stretch>
            <a:fillRect/>
          </a:stretch>
        </p:blipFill>
        <p:spPr>
          <a:xfrm>
            <a:off x="1066800" y="2133600"/>
            <a:ext cx="4589110" cy="1296000"/>
          </a:xfrm>
          <a:prstGeom prst="rect">
            <a:avLst/>
          </a:prstGeom>
          <a:ln>
            <a:solidFill>
              <a:srgbClr val="002060"/>
            </a:solidFill>
          </a:ln>
        </p:spPr>
      </p:pic>
      <p:pic>
        <p:nvPicPr>
          <p:cNvPr id="7" name="Picture 6"/>
          <p:cNvPicPr>
            <a:picLocks noChangeAspect="1"/>
          </p:cNvPicPr>
          <p:nvPr/>
        </p:nvPicPr>
        <p:blipFill>
          <a:blip r:embed="rId4" cstate="print"/>
          <a:stretch>
            <a:fillRect/>
          </a:stretch>
        </p:blipFill>
        <p:spPr>
          <a:xfrm>
            <a:off x="1143000" y="4648200"/>
            <a:ext cx="3598708" cy="1368000"/>
          </a:xfrm>
          <a:prstGeom prst="rect">
            <a:avLst/>
          </a:prstGeom>
          <a:ln>
            <a:solidFill>
              <a:srgbClr val="002060"/>
            </a:solidFill>
          </a:ln>
        </p:spPr>
      </p:pic>
      <p:sp>
        <p:nvSpPr>
          <p:cNvPr id="8" name="Rectangle 7"/>
          <p:cNvSpPr/>
          <p:nvPr/>
        </p:nvSpPr>
        <p:spPr>
          <a:xfrm>
            <a:off x="762000" y="1295400"/>
            <a:ext cx="7315200" cy="923330"/>
          </a:xfrm>
          <a:prstGeom prst="rect">
            <a:avLst/>
          </a:prstGeom>
        </p:spPr>
        <p:txBody>
          <a:bodyPr wrap="square">
            <a:spAutoFit/>
          </a:bodyPr>
          <a:lstStyle/>
          <a:p>
            <a:pPr fontAlgn="base">
              <a:spcBef>
                <a:spcPct val="0"/>
              </a:spcBef>
              <a:spcAft>
                <a:spcPct val="0"/>
              </a:spcAft>
            </a:pPr>
            <a:r>
              <a:rPr lang="en-US" b="1" dirty="0" smtClean="0">
                <a:solidFill>
                  <a:srgbClr val="002060"/>
                </a:solidFill>
                <a:latin typeface="+mj-lt"/>
                <a:ea typeface="Calibri" pitchFamily="34" charset="0"/>
                <a:cs typeface="Times New Roman" pitchFamily="18" charset="0"/>
              </a:rPr>
              <a:t>Step 6: </a:t>
            </a:r>
            <a:r>
              <a:rPr lang="en-US" dirty="0" smtClean="0">
                <a:solidFill>
                  <a:srgbClr val="002060"/>
                </a:solidFill>
                <a:latin typeface="+mj-lt"/>
              </a:rPr>
              <a:t>From “Time Frame”, select the range of years of interest (here, 2008 to 2012). </a:t>
            </a:r>
            <a:endParaRPr lang="en-CA" dirty="0" smtClean="0">
              <a:solidFill>
                <a:srgbClr val="002060"/>
              </a:solidFill>
              <a:latin typeface="+mj-lt"/>
            </a:endParaRPr>
          </a:p>
          <a:p>
            <a:pPr lvl="0" fontAlgn="base">
              <a:spcBef>
                <a:spcPct val="0"/>
              </a:spcBef>
              <a:spcAft>
                <a:spcPct val="0"/>
              </a:spcAft>
            </a:pPr>
            <a:endParaRPr lang="en-US" dirty="0" smtClean="0">
              <a:solidFill>
                <a:srgbClr val="002060"/>
              </a:solidFill>
              <a:latin typeface="Arial" pitchFamily="34" charset="0"/>
              <a:cs typeface="Arial" pitchFamily="34" charset="0"/>
            </a:endParaRPr>
          </a:p>
        </p:txBody>
      </p:sp>
      <p:sp>
        <p:nvSpPr>
          <p:cNvPr id="25602" name="Oval 7"/>
          <p:cNvSpPr>
            <a:spLocks noChangeArrowheads="1"/>
          </p:cNvSpPr>
          <p:nvPr/>
        </p:nvSpPr>
        <p:spPr bwMode="auto">
          <a:xfrm>
            <a:off x="1295400" y="2667000"/>
            <a:ext cx="3200400" cy="655637"/>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838200" y="3657600"/>
            <a:ext cx="7315200" cy="1200329"/>
          </a:xfrm>
          <a:prstGeom prst="rect">
            <a:avLst/>
          </a:prstGeom>
        </p:spPr>
        <p:txBody>
          <a:bodyPr wrap="square">
            <a:spAutoFit/>
          </a:bodyPr>
          <a:lstStyle/>
          <a:p>
            <a:pPr fontAlgn="base">
              <a:spcBef>
                <a:spcPct val="0"/>
              </a:spcBef>
              <a:spcAft>
                <a:spcPct val="0"/>
              </a:spcAft>
            </a:pPr>
            <a:r>
              <a:rPr lang="en-US" b="1" dirty="0" smtClean="0">
                <a:solidFill>
                  <a:srgbClr val="002060"/>
                </a:solidFill>
                <a:latin typeface="+mj-lt"/>
                <a:ea typeface="Calibri" pitchFamily="34" charset="0"/>
                <a:cs typeface="Times New Roman" pitchFamily="18" charset="0"/>
              </a:rPr>
              <a:t>Step 7: </a:t>
            </a:r>
            <a:r>
              <a:rPr lang="en-US" dirty="0" smtClean="0">
                <a:solidFill>
                  <a:srgbClr val="002060"/>
                </a:solidFill>
                <a:latin typeface="+mj-lt"/>
                <a:ea typeface="Calibri" pitchFamily="34" charset="0"/>
                <a:cs typeface="Times New Roman" pitchFamily="18" charset="0"/>
              </a:rPr>
              <a:t>When all selections have been made, click “apply” to generate the custom table. You will be automatically directed to the “Data Table”, where your custom summary table will be displayed.</a:t>
            </a:r>
            <a:r>
              <a:rPr lang="en-US" dirty="0" smtClean="0">
                <a:solidFill>
                  <a:srgbClr val="002060"/>
                </a:solidFill>
                <a:latin typeface="+mj-lt"/>
              </a:rPr>
              <a:t> </a:t>
            </a:r>
            <a:endParaRPr lang="en-CA" dirty="0" smtClean="0">
              <a:solidFill>
                <a:srgbClr val="002060"/>
              </a:solidFill>
              <a:latin typeface="+mj-lt"/>
            </a:endParaRPr>
          </a:p>
          <a:p>
            <a:pPr lvl="0" fontAlgn="base">
              <a:spcBef>
                <a:spcPct val="0"/>
              </a:spcBef>
              <a:spcAft>
                <a:spcPct val="0"/>
              </a:spcAft>
            </a:pPr>
            <a:endParaRPr lang="en-US" dirty="0" smtClean="0">
              <a:solidFill>
                <a:srgbClr val="002060"/>
              </a:solidFill>
              <a:latin typeface="Arial" pitchFamily="34" charset="0"/>
              <a:cs typeface="Arial" pitchFamily="34" charset="0"/>
            </a:endParaRPr>
          </a:p>
        </p:txBody>
      </p:sp>
      <p:sp>
        <p:nvSpPr>
          <p:cNvPr id="26626" name="Oval 15"/>
          <p:cNvSpPr>
            <a:spLocks noChangeArrowheads="1"/>
          </p:cNvSpPr>
          <p:nvPr/>
        </p:nvSpPr>
        <p:spPr bwMode="auto">
          <a:xfrm>
            <a:off x="1066800" y="5181600"/>
            <a:ext cx="1447800" cy="762000"/>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Footer Placeholder 2"/>
          <p:cNvSpPr>
            <a:spLocks noGrp="1"/>
          </p:cNvSpPr>
          <p:nvPr>
            <p:ph type="ftr" sz="quarter" idx="11"/>
          </p:nvPr>
        </p:nvSpPr>
        <p:spPr>
          <a:xfrm>
            <a:off x="4876800" y="6492875"/>
            <a:ext cx="42672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8" name="Picture 7"/>
          <p:cNvPicPr>
            <a:picLocks noChangeAspect="1"/>
          </p:cNvPicPr>
          <p:nvPr/>
        </p:nvPicPr>
        <p:blipFill>
          <a:blip r:embed="rId3" cstate="print"/>
          <a:stretch>
            <a:fillRect/>
          </a:stretch>
        </p:blipFill>
        <p:spPr>
          <a:xfrm>
            <a:off x="304800" y="2514600"/>
            <a:ext cx="8407190" cy="3600000"/>
          </a:xfrm>
          <a:prstGeom prst="rect">
            <a:avLst/>
          </a:prstGeom>
          <a:ln>
            <a:solidFill>
              <a:srgbClr val="002060"/>
            </a:solidFill>
          </a:ln>
        </p:spPr>
      </p:pic>
      <p:sp>
        <p:nvSpPr>
          <p:cNvPr id="30721" name="Rectangle 1"/>
          <p:cNvSpPr>
            <a:spLocks noChangeArrowheads="1"/>
          </p:cNvSpPr>
          <p:nvPr/>
        </p:nvSpPr>
        <p:spPr bwMode="auto">
          <a:xfrm>
            <a:off x="381000" y="1295400"/>
            <a:ext cx="8173263"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The following table should now appear within the </a:t>
            </a:r>
            <a:r>
              <a:rPr kumimoji="0" lang="en-US" b="0" i="1"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Data Table</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tab. Users of CANSIM</a:t>
            </a:r>
            <a:r>
              <a:rPr kumimoji="0" lang="en-US"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r>
              <a:rPr kumimoji="0" lang="en-US"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should take note of the various footnotes that appear </a:t>
            </a:r>
            <a:r>
              <a:rPr lang="en-US" dirty="0" smtClean="0">
                <a:solidFill>
                  <a:srgbClr val="002060"/>
                </a:solidFill>
                <a:latin typeface="Calibri" pitchFamily="34" charset="0"/>
                <a:ea typeface="Calibri" pitchFamily="34" charset="0"/>
                <a:cs typeface="Times New Roman" pitchFamily="18" charset="0"/>
              </a:rPr>
              <a:t>below the table. These explain </a:t>
            </a:r>
          </a:p>
          <a:p>
            <a:pPr marL="0" marR="0" lvl="0" indent="0" algn="l" defTabSz="914400" rtl="0" eaLnBrk="1" fontAlgn="base" latinLnBrk="0" hangingPunct="1">
              <a:lnSpc>
                <a:spcPct val="100000"/>
              </a:lnSpc>
              <a:spcBef>
                <a:spcPct val="0"/>
              </a:spcBef>
              <a:spcAft>
                <a:spcPct val="0"/>
              </a:spcAft>
              <a:buClrTx/>
              <a:buSzTx/>
              <a:tabLst/>
            </a:pPr>
            <a:r>
              <a:rPr lang="en-US" dirty="0" smtClean="0">
                <a:solidFill>
                  <a:srgbClr val="002060"/>
                </a:solidFill>
                <a:latin typeface="Calibri" pitchFamily="34" charset="0"/>
                <a:ea typeface="Calibri" pitchFamily="34" charset="0"/>
                <a:cs typeface="Times New Roman" pitchFamily="18" charset="0"/>
              </a:rPr>
              <a:t>important metadata concerning the information in this CANSIM table. </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endParaRPr kumimoji="0" lang="en-US" b="0" i="0" u="none" strike="noStrike" cap="none" normalizeH="0" baseline="0" dirty="0" smtClean="0">
              <a:ln>
                <a:noFill/>
              </a:ln>
              <a:solidFill>
                <a:srgbClr val="002060"/>
              </a:solidFill>
              <a:effectLst/>
              <a:latin typeface="Arial" pitchFamily="34" charset="0"/>
              <a:cs typeface="Arial" pitchFamily="34" charset="0"/>
            </a:endParaRPr>
          </a:p>
        </p:txBody>
      </p:sp>
      <p:sp>
        <p:nvSpPr>
          <p:cNvPr id="10" name="Oval 7"/>
          <p:cNvSpPr>
            <a:spLocks noChangeArrowheads="1"/>
          </p:cNvSpPr>
          <p:nvPr/>
        </p:nvSpPr>
        <p:spPr bwMode="auto">
          <a:xfrm>
            <a:off x="304800" y="5638800"/>
            <a:ext cx="1295400" cy="609600"/>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1524000" y="6324600"/>
            <a:ext cx="4495800" cy="369332"/>
          </a:xfrm>
          <a:prstGeom prst="rect">
            <a:avLst/>
          </a:prstGeom>
          <a:noFill/>
        </p:spPr>
        <p:txBody>
          <a:bodyPr wrap="square" rtlCol="0">
            <a:spAutoFit/>
          </a:bodyPr>
          <a:lstStyle/>
          <a:p>
            <a:r>
              <a:rPr lang="en-CA" dirty="0" smtClean="0"/>
              <a:t>Footnotes will appear below the table</a:t>
            </a:r>
            <a:endParaRPr lang="en-CA" dirty="0"/>
          </a:p>
        </p:txBody>
      </p:sp>
      <p:cxnSp>
        <p:nvCxnSpPr>
          <p:cNvPr id="13" name="Straight Arrow Connector 12"/>
          <p:cNvCxnSpPr/>
          <p:nvPr/>
        </p:nvCxnSpPr>
        <p:spPr>
          <a:xfrm flipH="1" flipV="1">
            <a:off x="1219200" y="6096000"/>
            <a:ext cx="304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Footer Placeholder 2"/>
          <p:cNvSpPr>
            <a:spLocks noGrp="1"/>
          </p:cNvSpPr>
          <p:nvPr>
            <p:ph type="ftr" sz="quarter" idx="11"/>
          </p:nvPr>
        </p:nvSpPr>
        <p:spPr>
          <a:xfrm>
            <a:off x="5029200" y="6492875"/>
            <a:ext cx="4114800" cy="411057"/>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4" name="Picture 3"/>
          <p:cNvPicPr>
            <a:picLocks noChangeAspect="1"/>
          </p:cNvPicPr>
          <p:nvPr/>
        </p:nvPicPr>
        <p:blipFill>
          <a:blip r:embed="rId3" cstate="print"/>
          <a:stretch>
            <a:fillRect/>
          </a:stretch>
        </p:blipFill>
        <p:spPr>
          <a:xfrm>
            <a:off x="1981200" y="2895600"/>
            <a:ext cx="4589107" cy="3708000"/>
          </a:xfrm>
          <a:prstGeom prst="rect">
            <a:avLst/>
          </a:prstGeom>
        </p:spPr>
      </p:pic>
      <p:sp>
        <p:nvSpPr>
          <p:cNvPr id="5" name="Oval 7"/>
          <p:cNvSpPr>
            <a:spLocks noChangeArrowheads="1"/>
          </p:cNvSpPr>
          <p:nvPr/>
        </p:nvSpPr>
        <p:spPr bwMode="auto">
          <a:xfrm>
            <a:off x="4648200" y="2743200"/>
            <a:ext cx="1371600" cy="609600"/>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762000" y="1371600"/>
            <a:ext cx="7620000" cy="1200329"/>
          </a:xfrm>
          <a:prstGeom prst="rect">
            <a:avLst/>
          </a:prstGeom>
        </p:spPr>
        <p:txBody>
          <a:bodyPr wrap="square">
            <a:spAutoFit/>
          </a:bodyPr>
          <a:lstStyle/>
          <a:p>
            <a:r>
              <a:rPr lang="en-CA" b="1" dirty="0" smtClean="0">
                <a:solidFill>
                  <a:srgbClr val="002060"/>
                </a:solidFill>
              </a:rPr>
              <a:t>Step 8:</a:t>
            </a:r>
            <a:r>
              <a:rPr lang="en-CA" dirty="0" smtClean="0">
                <a:solidFill>
                  <a:srgbClr val="002060"/>
                </a:solidFill>
              </a:rPr>
              <a:t> The custom data table can be downloaded using the “Download” tab. This will provide the user the ability to download the data into a CSV file format. Note the two options: “Option 1” will download your custom table, whereas option 2 will download the entire underlying data from the CANSIM table.</a:t>
            </a:r>
            <a:endParaRPr lang="en-CA" dirty="0">
              <a:solidFill>
                <a:srgbClr val="002060"/>
              </a:solidFill>
            </a:endParaRPr>
          </a:p>
        </p:txBody>
      </p:sp>
      <p:sp>
        <p:nvSpPr>
          <p:cNvPr id="9" name="Footer Placeholder 2"/>
          <p:cNvSpPr>
            <a:spLocks noGrp="1"/>
          </p:cNvSpPr>
          <p:nvPr>
            <p:ph type="ftr" sz="quarter" idx="11"/>
          </p:nvPr>
        </p:nvSpPr>
        <p:spPr>
          <a:xfrm>
            <a:off x="4876800" y="6492875"/>
            <a:ext cx="42672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sp>
        <p:nvSpPr>
          <p:cNvPr id="6" name="Rectangle 5"/>
          <p:cNvSpPr/>
          <p:nvPr/>
        </p:nvSpPr>
        <p:spPr>
          <a:xfrm>
            <a:off x="762000" y="1371600"/>
            <a:ext cx="7620000" cy="646331"/>
          </a:xfrm>
          <a:prstGeom prst="rect">
            <a:avLst/>
          </a:prstGeom>
        </p:spPr>
        <p:txBody>
          <a:bodyPr wrap="square">
            <a:spAutoFit/>
          </a:bodyPr>
          <a:lstStyle/>
          <a:p>
            <a:r>
              <a:rPr lang="en-CA" b="1" dirty="0" smtClean="0">
                <a:solidFill>
                  <a:srgbClr val="002060"/>
                </a:solidFill>
              </a:rPr>
              <a:t>Step 9: </a:t>
            </a:r>
            <a:r>
              <a:rPr lang="en-CA" dirty="0" smtClean="0">
                <a:solidFill>
                  <a:srgbClr val="002060"/>
                </a:solidFill>
              </a:rPr>
              <a:t>Clicking “Download the file from CANSIM” should download the CSV file (in, for example, Excel).</a:t>
            </a:r>
            <a:endParaRPr lang="en-CA" dirty="0">
              <a:solidFill>
                <a:srgbClr val="002060"/>
              </a:solidFill>
            </a:endParaRPr>
          </a:p>
        </p:txBody>
      </p:sp>
      <p:sp>
        <p:nvSpPr>
          <p:cNvPr id="9" name="Footer Placeholder 2"/>
          <p:cNvSpPr>
            <a:spLocks noGrp="1"/>
          </p:cNvSpPr>
          <p:nvPr>
            <p:ph type="ftr" sz="quarter" idx="11"/>
          </p:nvPr>
        </p:nvSpPr>
        <p:spPr>
          <a:xfrm>
            <a:off x="4648200" y="6492875"/>
            <a:ext cx="4495800" cy="365125"/>
          </a:xfrm>
        </p:spPr>
        <p:txBody>
          <a:bodyPr/>
          <a:lstStyle/>
          <a:p>
            <a:r>
              <a:rPr lang="en-CA" dirty="0"/>
              <a:t>This tutorial was produced for Canadian Cancer Statistics 2017</a:t>
            </a:r>
            <a:endParaRPr lang="en-US" dirty="0"/>
          </a:p>
        </p:txBody>
      </p:sp>
      <p:pic>
        <p:nvPicPr>
          <p:cNvPr id="2" name="Picture 1"/>
          <p:cNvPicPr>
            <a:picLocks noChangeAspect="1"/>
          </p:cNvPicPr>
          <p:nvPr/>
        </p:nvPicPr>
        <p:blipFill>
          <a:blip r:embed="rId3"/>
          <a:stretch>
            <a:fillRect/>
          </a:stretch>
        </p:blipFill>
        <p:spPr>
          <a:xfrm>
            <a:off x="1066800" y="2424327"/>
            <a:ext cx="7416522" cy="2036115"/>
          </a:xfrm>
          <a:prstGeom prst="rect">
            <a:avLst/>
          </a:prstGeom>
        </p:spPr>
      </p:pic>
      <p:sp>
        <p:nvSpPr>
          <p:cNvPr id="5" name="Oval 7"/>
          <p:cNvSpPr>
            <a:spLocks noChangeArrowheads="1"/>
          </p:cNvSpPr>
          <p:nvPr/>
        </p:nvSpPr>
        <p:spPr bwMode="auto">
          <a:xfrm>
            <a:off x="1066800" y="3048000"/>
            <a:ext cx="3352800" cy="304800"/>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15502709"/>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GB" sz="1200" b="1" dirty="0" smtClean="0">
                <a:solidFill>
                  <a:srgbClr val="FFFF00"/>
                </a:solidFill>
              </a:rPr>
              <a:t/>
            </a:r>
            <a:br>
              <a:rPr lang="en-GB" sz="1200" b="1" dirty="0" smtClean="0">
                <a:solidFill>
                  <a:srgbClr val="FFFF00"/>
                </a:solidFill>
              </a:rPr>
            </a:br>
            <a:r>
              <a:rPr lang="en-GB" sz="2400" b="1" dirty="0" smtClean="0">
                <a:solidFill>
                  <a:srgbClr val="FFFF00"/>
                </a:solidFill>
              </a:rPr>
              <a:t>Differences </a:t>
            </a:r>
            <a:r>
              <a:rPr lang="en-GB" sz="2400" b="1" dirty="0">
                <a:solidFill>
                  <a:srgbClr val="FFFF00"/>
                </a:solidFill>
              </a:rPr>
              <a:t>between data for CANSIM and </a:t>
            </a:r>
            <a:r>
              <a:rPr lang="en-GB" sz="2400" b="1" dirty="0" smtClean="0">
                <a:solidFill>
                  <a:srgbClr val="FFFF00"/>
                </a:solidFill>
              </a:rPr>
              <a:t/>
            </a:r>
            <a:br>
              <a:rPr lang="en-GB" sz="2400" b="1" dirty="0" smtClean="0">
                <a:solidFill>
                  <a:srgbClr val="FFFF00"/>
                </a:solidFill>
              </a:rPr>
            </a:br>
            <a:r>
              <a:rPr lang="en-GB" sz="2400" b="1" dirty="0" smtClean="0">
                <a:solidFill>
                  <a:srgbClr val="FFFF00"/>
                </a:solidFill>
              </a:rPr>
              <a:t>Canadian </a:t>
            </a:r>
            <a:r>
              <a:rPr lang="en-GB" sz="2400" b="1" dirty="0">
                <a:solidFill>
                  <a:srgbClr val="FFFF00"/>
                </a:solidFill>
              </a:rPr>
              <a:t>Cancer </a:t>
            </a:r>
            <a:r>
              <a:rPr lang="en-GB" sz="2400" b="1" dirty="0" smtClean="0">
                <a:solidFill>
                  <a:srgbClr val="FFFF00"/>
                </a:solidFill>
              </a:rPr>
              <a:t>Statistics</a:t>
            </a:r>
          </a:p>
        </p:txBody>
      </p:sp>
      <p:sp>
        <p:nvSpPr>
          <p:cNvPr id="6" name="Rectangle 5"/>
          <p:cNvSpPr/>
          <p:nvPr/>
        </p:nvSpPr>
        <p:spPr>
          <a:xfrm>
            <a:off x="381000" y="1371600"/>
            <a:ext cx="8610600" cy="954107"/>
          </a:xfrm>
          <a:prstGeom prst="rect">
            <a:avLst/>
          </a:prstGeom>
        </p:spPr>
        <p:txBody>
          <a:bodyPr wrap="square">
            <a:spAutoFit/>
          </a:bodyPr>
          <a:lstStyle/>
          <a:p>
            <a:r>
              <a:rPr lang="en-US" sz="1400" b="1" dirty="0" smtClean="0"/>
              <a:t>CAUTION: </a:t>
            </a:r>
            <a:r>
              <a:rPr lang="en-US" sz="1400" dirty="0" smtClean="0"/>
              <a:t>Users </a:t>
            </a:r>
            <a:r>
              <a:rPr lang="en-US" sz="1400" dirty="0"/>
              <a:t>of CANSIM tables should be aware that there are some differences between data compiled for </a:t>
            </a:r>
            <a:r>
              <a:rPr lang="en-US" sz="1400" dirty="0" smtClean="0"/>
              <a:t>the Canadian Cancer Statistics </a:t>
            </a:r>
            <a:r>
              <a:rPr lang="en-US" sz="1400" dirty="0"/>
              <a:t>publication and those used in the CANSIM online tables. For details on CANSIM data, CANSIM users should review the footnotes provided under each CANSIM </a:t>
            </a:r>
            <a:r>
              <a:rPr lang="en-US" sz="1400" dirty="0" smtClean="0"/>
              <a:t>table. The </a:t>
            </a:r>
            <a:r>
              <a:rPr lang="en-US" sz="1400" dirty="0"/>
              <a:t>information found in those footnotes can be compared to the details provided in Appendix II of </a:t>
            </a:r>
            <a:r>
              <a:rPr lang="en-US" sz="1400" dirty="0" smtClean="0">
                <a:hlinkClick r:id="rId3"/>
              </a:rPr>
              <a:t>Canadian Cancer Statistics</a:t>
            </a:r>
            <a:r>
              <a:rPr lang="en-US" sz="1400" dirty="0" smtClean="0"/>
              <a:t>. </a:t>
            </a:r>
            <a:endParaRPr lang="en-US" sz="1400" dirty="0"/>
          </a:p>
        </p:txBody>
      </p:sp>
      <p:sp>
        <p:nvSpPr>
          <p:cNvPr id="8" name="Rectangle 7"/>
          <p:cNvSpPr/>
          <p:nvPr/>
        </p:nvSpPr>
        <p:spPr>
          <a:xfrm>
            <a:off x="381000" y="2514600"/>
            <a:ext cx="8610600" cy="4708981"/>
          </a:xfrm>
          <a:prstGeom prst="rect">
            <a:avLst/>
          </a:prstGeom>
        </p:spPr>
        <p:txBody>
          <a:bodyPr wrap="square">
            <a:spAutoFit/>
          </a:bodyPr>
          <a:lstStyle/>
          <a:p>
            <a:r>
              <a:rPr lang="en-US" sz="2000" dirty="0"/>
              <a:t>The following </a:t>
            </a:r>
            <a:r>
              <a:rPr lang="en-US" sz="2000" dirty="0" smtClean="0"/>
              <a:t>describes </a:t>
            </a:r>
            <a:r>
              <a:rPr lang="en-US" sz="2000" dirty="0"/>
              <a:t>some notable differences between the methodology used in compiling the statistics in </a:t>
            </a:r>
            <a:r>
              <a:rPr lang="en-US" sz="2000" dirty="0" smtClean="0"/>
              <a:t>the CANSIM </a:t>
            </a:r>
            <a:r>
              <a:rPr lang="en-US" sz="2000" dirty="0"/>
              <a:t>online tables and </a:t>
            </a:r>
            <a:r>
              <a:rPr lang="en-US" sz="2000" dirty="0" smtClean="0">
                <a:hlinkClick r:id="rId3"/>
              </a:rPr>
              <a:t>Canadian Cancer Statistics</a:t>
            </a:r>
            <a:r>
              <a:rPr lang="en-US" sz="2000" dirty="0" smtClean="0"/>
              <a:t>. </a:t>
            </a:r>
            <a:r>
              <a:rPr lang="en-US" sz="2000" dirty="0"/>
              <a:t>It is not an exhaustive list.</a:t>
            </a:r>
          </a:p>
          <a:p>
            <a:endParaRPr lang="en-US" sz="2000" dirty="0"/>
          </a:p>
          <a:p>
            <a:pPr marL="457200" lvl="0" indent="-457200">
              <a:buFont typeface="+mj-lt"/>
              <a:buAutoNum type="arabicPeriod"/>
            </a:pPr>
            <a:r>
              <a:rPr lang="en-US" sz="2000" dirty="0"/>
              <a:t>The number of age groups used to </a:t>
            </a:r>
            <a:r>
              <a:rPr lang="en-US" sz="2000" dirty="0" smtClean="0"/>
              <a:t>age standardize the rates </a:t>
            </a:r>
            <a:r>
              <a:rPr lang="en-US" sz="2000" dirty="0"/>
              <a:t>was 19 in CANSIM and 18 </a:t>
            </a:r>
            <a:r>
              <a:rPr lang="en-US" sz="2000" dirty="0" smtClean="0"/>
              <a:t>in Canadian Cancer Statistics. </a:t>
            </a:r>
            <a:r>
              <a:rPr lang="en-US" sz="2000" dirty="0"/>
              <a:t>The difference is that the ‘85–89’ and ‘90+’ age groups used in CANSIM were collapsed into ‘85+’ </a:t>
            </a:r>
            <a:r>
              <a:rPr lang="en-US" sz="2000" dirty="0" smtClean="0"/>
              <a:t>age group for </a:t>
            </a:r>
            <a:r>
              <a:rPr lang="en-US" sz="2000" dirty="0"/>
              <a:t>Canadian Cancer Statistics.</a:t>
            </a:r>
            <a:endParaRPr lang="en-US" sz="2000" dirty="0" smtClean="0"/>
          </a:p>
          <a:p>
            <a:pPr marL="457200" lvl="0" indent="-457200">
              <a:buFont typeface="+mj-lt"/>
              <a:buAutoNum type="arabicPeriod"/>
            </a:pPr>
            <a:endParaRPr lang="en-US" sz="2000" dirty="0" smtClean="0"/>
          </a:p>
          <a:p>
            <a:pPr marL="457200" lvl="0" indent="-457200">
              <a:buFont typeface="+mj-lt"/>
              <a:buAutoNum type="arabicPeriod"/>
            </a:pPr>
            <a:r>
              <a:rPr lang="en-US" sz="2000" dirty="0" smtClean="0"/>
              <a:t>In </a:t>
            </a:r>
            <a:r>
              <a:rPr lang="en-US" sz="2000" dirty="0"/>
              <a:t>the data used for Canadian Cancer Statistics, cases identified through ‘death </a:t>
            </a:r>
            <a:r>
              <a:rPr lang="en-US" sz="2000" dirty="0" smtClean="0"/>
              <a:t>certificate </a:t>
            </a:r>
            <a:r>
              <a:rPr lang="en-US" sz="2000" dirty="0"/>
              <a:t>only’ (</a:t>
            </a:r>
            <a:r>
              <a:rPr lang="en-US" sz="2000" dirty="0" smtClean="0"/>
              <a:t>DCO) </a:t>
            </a:r>
            <a:r>
              <a:rPr lang="en-US" sz="2000" dirty="0"/>
              <a:t>were imputed for the provinces of </a:t>
            </a:r>
            <a:r>
              <a:rPr lang="en-US" sz="2000" dirty="0" smtClean="0"/>
              <a:t>Ontario (2008 onward) </a:t>
            </a:r>
            <a:r>
              <a:rPr lang="en-US" sz="2000" dirty="0"/>
              <a:t>and </a:t>
            </a:r>
            <a:r>
              <a:rPr lang="en-US" sz="2000" dirty="0" smtClean="0"/>
              <a:t>Quebec (2010). </a:t>
            </a:r>
            <a:r>
              <a:rPr lang="en-US" sz="2000" dirty="0"/>
              <a:t>This approach was not done for the CANSIM data. This could lead to differences in statistics for these provinces and for </a:t>
            </a:r>
            <a:r>
              <a:rPr lang="en-US" sz="2000" dirty="0" smtClean="0"/>
              <a:t>Canada as a whole. </a:t>
            </a:r>
            <a:endParaRPr lang="en-US" sz="2000" dirty="0"/>
          </a:p>
          <a:p>
            <a:pPr marL="285750" lvl="0" indent="-285750">
              <a:buFont typeface="Arial" panose="020B0604020202020204" pitchFamily="34" charset="0"/>
              <a:buChar char="•"/>
            </a:pPr>
            <a:endParaRPr lang="en-US" sz="2000" dirty="0"/>
          </a:p>
        </p:txBody>
      </p:sp>
      <p:sp>
        <p:nvSpPr>
          <p:cNvPr id="12" name="Footer Placeholder 2"/>
          <p:cNvSpPr>
            <a:spLocks noGrp="1"/>
          </p:cNvSpPr>
          <p:nvPr>
            <p:ph type="ftr" sz="quarter" idx="11"/>
          </p:nvPr>
        </p:nvSpPr>
        <p:spPr>
          <a:xfrm>
            <a:off x="4800600" y="6492875"/>
            <a:ext cx="4343400" cy="5175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708381055"/>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pPr>
              <a:tabLst>
                <a:tab pos="508000" algn="l"/>
                <a:tab pos="855663" algn="l"/>
              </a:tabLst>
            </a:pPr>
            <a:r>
              <a:rPr lang="en-GB" sz="1200" b="1" dirty="0" smtClean="0">
                <a:solidFill>
                  <a:srgbClr val="FFFF00"/>
                </a:solidFill>
              </a:rPr>
              <a:t/>
            </a:r>
            <a:br>
              <a:rPr lang="en-GB" sz="1200" b="1" dirty="0" smtClean="0">
                <a:solidFill>
                  <a:srgbClr val="FFFF00"/>
                </a:solidFill>
              </a:rPr>
            </a:br>
            <a:r>
              <a:rPr lang="en-GB" sz="2400" b="1" dirty="0" smtClean="0">
                <a:solidFill>
                  <a:srgbClr val="FFFF00"/>
                </a:solidFill>
              </a:rPr>
              <a:t>Differences </a:t>
            </a:r>
            <a:r>
              <a:rPr lang="en-GB" sz="2400" b="1" dirty="0">
                <a:solidFill>
                  <a:srgbClr val="FFFF00"/>
                </a:solidFill>
              </a:rPr>
              <a:t>between data for CANSIM and </a:t>
            </a:r>
            <a:r>
              <a:rPr lang="en-GB" sz="2400" b="1" dirty="0" smtClean="0">
                <a:solidFill>
                  <a:srgbClr val="FFFF00"/>
                </a:solidFill>
              </a:rPr>
              <a:t/>
            </a:r>
            <a:br>
              <a:rPr lang="en-GB" sz="2400" b="1" dirty="0" smtClean="0">
                <a:solidFill>
                  <a:srgbClr val="FFFF00"/>
                </a:solidFill>
              </a:rPr>
            </a:br>
            <a:r>
              <a:rPr lang="en-GB" sz="2400" b="1" dirty="0" smtClean="0">
                <a:solidFill>
                  <a:srgbClr val="FFFF00"/>
                </a:solidFill>
              </a:rPr>
              <a:t>Canadian </a:t>
            </a:r>
            <a:r>
              <a:rPr lang="en-GB" sz="2400" b="1" dirty="0">
                <a:solidFill>
                  <a:srgbClr val="FFFF00"/>
                </a:solidFill>
              </a:rPr>
              <a:t>Cancer Statistics </a:t>
            </a:r>
            <a:r>
              <a:rPr lang="en-GB" sz="2400" b="1" dirty="0" smtClean="0">
                <a:solidFill>
                  <a:srgbClr val="FFFF00"/>
                </a:solidFill>
              </a:rPr>
              <a:t>(</a:t>
            </a:r>
            <a:r>
              <a:rPr lang="en-GB" sz="2400" b="1" dirty="0">
                <a:solidFill>
                  <a:srgbClr val="FFFF00"/>
                </a:solidFill>
              </a:rPr>
              <a:t>continued)</a:t>
            </a:r>
            <a:endParaRPr lang="en-GB" sz="2400" b="1" dirty="0" smtClean="0">
              <a:solidFill>
                <a:srgbClr val="FFFF00"/>
              </a:solidFill>
            </a:endParaRPr>
          </a:p>
        </p:txBody>
      </p:sp>
      <p:sp>
        <p:nvSpPr>
          <p:cNvPr id="8" name="Rectangle 7"/>
          <p:cNvSpPr/>
          <p:nvPr/>
        </p:nvSpPr>
        <p:spPr>
          <a:xfrm>
            <a:off x="381000" y="1600200"/>
            <a:ext cx="8610600" cy="4293483"/>
          </a:xfrm>
          <a:prstGeom prst="rect">
            <a:avLst/>
          </a:prstGeom>
        </p:spPr>
        <p:txBody>
          <a:bodyPr wrap="square">
            <a:spAutoFit/>
          </a:bodyPr>
          <a:lstStyle/>
          <a:p>
            <a:pPr marL="465138" lvl="0" indent="-465138">
              <a:buAutoNum type="arabicPeriod" startAt="3"/>
            </a:pPr>
            <a:r>
              <a:rPr lang="en-US" sz="2100" dirty="0" smtClean="0"/>
              <a:t>Cancer </a:t>
            </a:r>
            <a:r>
              <a:rPr lang="en-US" sz="2100" dirty="0"/>
              <a:t>groupings sometimes differ between CANSIM tables and </a:t>
            </a:r>
            <a:r>
              <a:rPr lang="en-US" sz="2100" dirty="0" smtClean="0"/>
              <a:t>Canadian Cancer Statistics. For example, the ‘leukemia’ group from Canadian Cancer Statistics is split into several leukemia subtypes in some CANSIM tables (e.g. acute lymphocytic leukemia, chronic lymphocytic leukemia, etc.). Users should carefully </a:t>
            </a:r>
            <a:r>
              <a:rPr lang="en-US" sz="2100" dirty="0"/>
              <a:t>compare cancer group definitions across data sources. </a:t>
            </a:r>
            <a:endParaRPr lang="en-US" sz="2100" dirty="0" smtClean="0"/>
          </a:p>
          <a:p>
            <a:pPr marL="465138" lvl="0" indent="-465138">
              <a:buAutoNum type="arabicPeriod" startAt="3"/>
            </a:pPr>
            <a:endParaRPr lang="en-US" sz="2100" dirty="0" smtClean="0"/>
          </a:p>
          <a:p>
            <a:pPr marL="465138" lvl="0" indent="-465138">
              <a:buAutoNum type="arabicPeriod" startAt="3"/>
            </a:pPr>
            <a:r>
              <a:rPr lang="en-US" sz="2100" dirty="0"/>
              <a:t>Data on new cancer cases for the province of Quebec are not available in the Canadian Cancer Registry for diagnosis years beyond 2010. CANSIM tables 103-0555  and 103-0556 exclude data from Quebec while CANSIM tables 103-0550  and 103-0554 carry forward the Quebec incidence data from 2010 to the diagnosis years 2011-2013. A different approach to imputing the Quebec data was used for Canadian Cancer Statistics.</a:t>
            </a:r>
          </a:p>
        </p:txBody>
      </p:sp>
      <p:sp>
        <p:nvSpPr>
          <p:cNvPr id="7" name="Footer Placeholder 2"/>
          <p:cNvSpPr>
            <a:spLocks noGrp="1"/>
          </p:cNvSpPr>
          <p:nvPr>
            <p:ph type="ftr" sz="quarter" idx="11"/>
          </p:nvPr>
        </p:nvSpPr>
        <p:spPr>
          <a:xfrm>
            <a:off x="4724400" y="6492875"/>
            <a:ext cx="44196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3106616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b="1" dirty="0" smtClean="0">
                <a:solidFill>
                  <a:srgbClr val="FFFF00"/>
                </a:solidFill>
              </a:rPr>
              <a:t>Online Data Tools:</a:t>
            </a:r>
            <a:br>
              <a:rPr lang="en-GB" sz="3200" b="1" dirty="0" smtClean="0">
                <a:solidFill>
                  <a:srgbClr val="FFFF00"/>
                </a:solidFill>
              </a:rPr>
            </a:br>
            <a:r>
              <a:rPr lang="en-GB" sz="2400" b="1" dirty="0" smtClean="0">
                <a:solidFill>
                  <a:srgbClr val="FFFF00"/>
                </a:solidFill>
              </a:rPr>
              <a:t>Selected</a:t>
            </a:r>
            <a:r>
              <a:rPr lang="en-GB" sz="3200" b="1" dirty="0" smtClean="0">
                <a:solidFill>
                  <a:srgbClr val="FFFF00"/>
                </a:solidFill>
              </a:rPr>
              <a:t> </a:t>
            </a:r>
            <a:r>
              <a:rPr lang="en-GB" sz="2400" b="1" dirty="0" smtClean="0">
                <a:solidFill>
                  <a:srgbClr val="FFFF00"/>
                </a:solidFill>
              </a:rPr>
              <a:t>CANSIM tables – cancer incidence</a:t>
            </a:r>
            <a:endParaRPr lang="en-GB" sz="2400" b="1" i="1" dirty="0" smtClean="0">
              <a:solidFill>
                <a:srgbClr val="FFFF00"/>
              </a:solidFill>
            </a:endParaRPr>
          </a:p>
        </p:txBody>
      </p:sp>
      <p:sp>
        <p:nvSpPr>
          <p:cNvPr id="6" name="Footer Placeholder 2"/>
          <p:cNvSpPr>
            <a:spLocks noGrp="1"/>
          </p:cNvSpPr>
          <p:nvPr>
            <p:ph type="ftr" sz="quarter" idx="11"/>
          </p:nvPr>
        </p:nvSpPr>
        <p:spPr>
          <a:xfrm>
            <a:off x="4724400" y="6492875"/>
            <a:ext cx="4419600" cy="365125"/>
          </a:xfrm>
        </p:spPr>
        <p:txBody>
          <a:bodyPr/>
          <a:lstStyle/>
          <a:p>
            <a:r>
              <a:rPr lang="en-CA" dirty="0"/>
              <a:t>This tutorial was produced for Canadian Cancer Statistics 2017</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21446985"/>
              </p:ext>
            </p:extLst>
          </p:nvPr>
        </p:nvGraphicFramePr>
        <p:xfrm>
          <a:off x="76200" y="1295396"/>
          <a:ext cx="9067800" cy="5197478"/>
        </p:xfrm>
        <a:graphic>
          <a:graphicData uri="http://schemas.openxmlformats.org/drawingml/2006/table">
            <a:tbl>
              <a:tblPr firstRow="1" bandRow="1">
                <a:tableStyleId>{5C22544A-7EE6-4342-B048-85BDC9FD1C3A}</a:tableStyleId>
              </a:tblPr>
              <a:tblGrid>
                <a:gridCol w="1530169"/>
                <a:gridCol w="7537631"/>
              </a:tblGrid>
              <a:tr h="399806">
                <a:tc>
                  <a:txBody>
                    <a:bodyPr/>
                    <a:lstStyle/>
                    <a:p>
                      <a:r>
                        <a:rPr lang="en-US" dirty="0" smtClean="0">
                          <a:latin typeface="Calibri" panose="020F0502020204030204" pitchFamily="34" charset="0"/>
                        </a:rPr>
                        <a:t>Table number</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Description</a:t>
                      </a:r>
                      <a:endParaRPr lang="en-US" dirty="0">
                        <a:latin typeface="Calibri" panose="020F0502020204030204" pitchFamily="34" charset="0"/>
                      </a:endParaRPr>
                    </a:p>
                  </a:txBody>
                  <a:tcPr/>
                </a:tc>
              </a:tr>
              <a:tr h="799612">
                <a:tc>
                  <a:txBody>
                    <a:bodyPr/>
                    <a:lstStyle/>
                    <a:p>
                      <a:r>
                        <a:rPr lang="en-US" sz="1600" b="1" u="sng" dirty="0" smtClean="0">
                          <a:solidFill>
                            <a:srgbClr val="002060"/>
                          </a:solidFill>
                          <a:latin typeface="+mj-lt"/>
                          <a:hlinkClick r:id="rId3"/>
                        </a:rPr>
                        <a:t>103-0550</a:t>
                      </a:r>
                      <a:endParaRPr lang="en-US" sz="1600" b="1" u="sng" dirty="0">
                        <a:solidFill>
                          <a:srgbClr val="002060"/>
                        </a:solidFill>
                        <a:latin typeface="+mj-lt"/>
                      </a:endParaRPr>
                    </a:p>
                  </a:txBody>
                  <a:tcPr/>
                </a:tc>
                <a:tc>
                  <a:txBody>
                    <a:bodyPr/>
                    <a:lstStyle/>
                    <a:p>
                      <a:r>
                        <a:rPr lang="en-US" sz="1400" b="1" i="1" kern="1200" dirty="0" smtClean="0">
                          <a:solidFill>
                            <a:srgbClr val="002060"/>
                          </a:solidFill>
                          <a:latin typeface="+mj-lt"/>
                          <a:ea typeface="+mn-ea"/>
                          <a:cs typeface="+mn-cs"/>
                        </a:rPr>
                        <a:t>New cases of primary cancer, by cancer type, age group and sex, Canada, provinces and territories</a:t>
                      </a:r>
                      <a:r>
                        <a:rPr lang="en-US" sz="1400" kern="1200" dirty="0" smtClean="0">
                          <a:solidFill>
                            <a:srgbClr val="002060"/>
                          </a:solidFill>
                          <a:latin typeface="+mj-lt"/>
                          <a:ea typeface="+mn-ea"/>
                          <a:cs typeface="+mn-cs"/>
                        </a:rPr>
                        <a:t> Provides counts of new cancer cases and crude incidence rates (and 95% confidence intervals) for Canada or provinces and territories by age, sex, year and cancer type. </a:t>
                      </a:r>
                      <a:endParaRPr lang="en-US" sz="1400" dirty="0">
                        <a:solidFill>
                          <a:srgbClr val="002060"/>
                        </a:solidFill>
                        <a:latin typeface="+mj-lt"/>
                      </a:endParaRPr>
                    </a:p>
                  </a:txBody>
                  <a:tcPr/>
                </a:tc>
              </a:tr>
              <a:tr h="1032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sng" kern="1200" dirty="0" smtClean="0">
                          <a:solidFill>
                            <a:srgbClr val="0000FF"/>
                          </a:solidFill>
                          <a:latin typeface="+mj-lt"/>
                          <a:ea typeface="+mn-ea"/>
                          <a:cs typeface="+mn-cs"/>
                          <a:hlinkClick r:id="rId4"/>
                        </a:rPr>
                        <a:t>103-0555</a:t>
                      </a:r>
                      <a:endParaRPr lang="en-US" sz="1600" b="1" u="sng" kern="1200" dirty="0" smtClean="0">
                        <a:solidFill>
                          <a:srgbClr val="0000FF"/>
                        </a:solidFill>
                        <a:latin typeface="+mj-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i="1" kern="1200" dirty="0" smtClean="0">
                          <a:solidFill>
                            <a:srgbClr val="002060"/>
                          </a:solidFill>
                          <a:latin typeface="+mj-lt"/>
                          <a:ea typeface="+mn-ea"/>
                          <a:cs typeface="+mn-cs"/>
                        </a:rPr>
                        <a:t>New cases of primary cancer,</a:t>
                      </a:r>
                      <a:r>
                        <a:rPr lang="en-CA" sz="1400" b="1" i="1" kern="1200" baseline="0" dirty="0" smtClean="0">
                          <a:solidFill>
                            <a:srgbClr val="002060"/>
                          </a:solidFill>
                          <a:latin typeface="+mj-lt"/>
                          <a:ea typeface="+mn-ea"/>
                          <a:cs typeface="+mn-cs"/>
                        </a:rPr>
                        <a:t> by cancer type, age group and sex, Canada excluding Quebec, provinces (excluding Quebec) and territories</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0" i="0" kern="1200" baseline="0" dirty="0" smtClean="0">
                          <a:solidFill>
                            <a:srgbClr val="002060"/>
                          </a:solidFill>
                          <a:latin typeface="+mn-lt"/>
                          <a:ea typeface="+mn-ea"/>
                          <a:cs typeface="+mn-cs"/>
                        </a:rPr>
                        <a:t>Similar to CANSIM Table 103-0550 but does not include Quebec and may include additional year(s) of data</a:t>
                      </a:r>
                      <a:endParaRPr lang="en-CA" sz="1400" b="1" i="1" kern="1200" baseline="0" dirty="0" smtClean="0">
                        <a:solidFill>
                          <a:srgbClr val="002060"/>
                        </a:solidFill>
                        <a:latin typeface="+mj-lt"/>
                        <a:ea typeface="+mn-ea"/>
                        <a:cs typeface="+mn-cs"/>
                      </a:endParaRPr>
                    </a:p>
                  </a:txBody>
                  <a:tcPr/>
                </a:tc>
              </a:tr>
              <a:tr h="799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sng" dirty="0" smtClean="0">
                          <a:solidFill>
                            <a:srgbClr val="002060"/>
                          </a:solidFill>
                          <a:latin typeface="+mj-lt"/>
                          <a:hlinkClick r:id="rId5"/>
                        </a:rPr>
                        <a:t>103-0554</a:t>
                      </a:r>
                      <a:endParaRPr lang="en-US" sz="1600" b="1" u="sng" dirty="0" smtClean="0">
                        <a:solidFill>
                          <a:srgbClr val="002060"/>
                        </a:solidFill>
                        <a:latin typeface="+mj-lt"/>
                      </a:endParaRPr>
                    </a:p>
                  </a:txBody>
                  <a:tcPr/>
                </a:tc>
                <a:tc>
                  <a:txBody>
                    <a:bodyPr/>
                    <a:lstStyle/>
                    <a:p>
                      <a:r>
                        <a:rPr lang="en-US" sz="1400" b="1" i="1" kern="1200" dirty="0" smtClean="0">
                          <a:solidFill>
                            <a:srgbClr val="002060"/>
                          </a:solidFill>
                          <a:latin typeface="+mj-lt"/>
                          <a:ea typeface="+mn-ea"/>
                          <a:cs typeface="+mn-cs"/>
                        </a:rPr>
                        <a:t>New cases and 2011 age-standardized rates for primary cancer, by cancer type and sex, Canada, provinces and territories: </a:t>
                      </a:r>
                      <a:r>
                        <a:rPr lang="en-US" sz="1400" kern="1200" dirty="0" smtClean="0">
                          <a:solidFill>
                            <a:srgbClr val="002060"/>
                          </a:solidFill>
                          <a:latin typeface="+mj-lt"/>
                          <a:ea typeface="+mn-ea"/>
                          <a:cs typeface="+mn-cs"/>
                        </a:rPr>
                        <a:t> Provides</a:t>
                      </a:r>
                      <a:r>
                        <a:rPr lang="en-US" sz="1400" kern="1200" baseline="0" dirty="0" smtClean="0">
                          <a:solidFill>
                            <a:srgbClr val="002060"/>
                          </a:solidFill>
                          <a:latin typeface="+mj-lt"/>
                          <a:ea typeface="+mn-ea"/>
                          <a:cs typeface="+mn-cs"/>
                        </a:rPr>
                        <a:t> </a:t>
                      </a:r>
                      <a:r>
                        <a:rPr lang="en-US" sz="1400" kern="1200" dirty="0" smtClean="0">
                          <a:solidFill>
                            <a:srgbClr val="002060"/>
                          </a:solidFill>
                          <a:latin typeface="+mj-lt"/>
                          <a:ea typeface="+mn-ea"/>
                          <a:cs typeface="+mn-cs"/>
                        </a:rPr>
                        <a:t>counts of new cancer cases and age-standardized incidence rates (and 95% confidence intervals) for Canada or provinces and territories by sex, year and cancer type.  </a:t>
                      </a:r>
                      <a:endParaRPr lang="en-CA" sz="1400" kern="1200" dirty="0">
                        <a:solidFill>
                          <a:srgbClr val="002060"/>
                        </a:solidFill>
                        <a:latin typeface="+mj-lt"/>
                        <a:ea typeface="+mn-ea"/>
                        <a:cs typeface="+mn-cs"/>
                      </a:endParaRPr>
                    </a:p>
                  </a:txBody>
                  <a:tcPr/>
                </a:tc>
              </a:tr>
              <a:tr h="1032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sng" kern="1200" dirty="0" smtClean="0">
                          <a:solidFill>
                            <a:srgbClr val="0000FF"/>
                          </a:solidFill>
                          <a:latin typeface="+mj-lt"/>
                          <a:ea typeface="+mn-ea"/>
                          <a:cs typeface="+mn-cs"/>
                          <a:hlinkClick r:id="rId6"/>
                        </a:rPr>
                        <a:t>103-0556</a:t>
                      </a:r>
                      <a:endParaRPr lang="en-US" sz="1600" b="1" u="sng" kern="1200" dirty="0" smtClean="0">
                        <a:solidFill>
                          <a:srgbClr val="0000FF"/>
                        </a:solidFill>
                        <a:latin typeface="+mj-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i="1" kern="1200" dirty="0" smtClean="0">
                          <a:solidFill>
                            <a:srgbClr val="002060"/>
                          </a:solidFill>
                          <a:latin typeface="+mj-lt"/>
                          <a:ea typeface="+mn-ea"/>
                          <a:cs typeface="+mn-cs"/>
                        </a:rPr>
                        <a:t>New cases and 2011 age-standardized</a:t>
                      </a:r>
                      <a:r>
                        <a:rPr lang="en-CA" sz="1400" b="1" i="1" kern="1200" baseline="0" dirty="0" smtClean="0">
                          <a:solidFill>
                            <a:srgbClr val="002060"/>
                          </a:solidFill>
                          <a:latin typeface="+mj-lt"/>
                          <a:ea typeface="+mn-ea"/>
                          <a:cs typeface="+mn-cs"/>
                        </a:rPr>
                        <a:t> rate for primary cancer by cancer type and sex, Canada (excluding Quebec), provinces (excluding Quebec) and territories</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b="0" i="0" kern="1200" baseline="0" dirty="0" smtClean="0">
                          <a:solidFill>
                            <a:srgbClr val="002060"/>
                          </a:solidFill>
                          <a:latin typeface="+mn-lt"/>
                          <a:ea typeface="+mn-ea"/>
                          <a:cs typeface="+mn-cs"/>
                        </a:rPr>
                        <a:t>Similar to CANSIM Table 103-0554 but does not include Quebec and may include additional year(s) of data</a:t>
                      </a:r>
                      <a:endParaRPr lang="en-CA" sz="1400" b="1" i="1" kern="1200" baseline="0" dirty="0" smtClean="0">
                        <a:solidFill>
                          <a:srgbClr val="002060"/>
                        </a:solidFill>
                        <a:latin typeface="+mn-lt"/>
                        <a:ea typeface="+mn-ea"/>
                        <a:cs typeface="+mn-cs"/>
                      </a:endParaRPr>
                    </a:p>
                  </a:txBody>
                  <a:tcPr/>
                </a:tc>
              </a:tr>
              <a:tr h="566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b="1" u="sng" dirty="0" smtClean="0">
                          <a:latin typeface="+mj-lt"/>
                          <a:hlinkClick r:id="rId7"/>
                        </a:rPr>
                        <a:t>103-0406</a:t>
                      </a:r>
                      <a:endParaRPr lang="en-US" sz="1600" b="1" u="sng" dirty="0" smtClean="0">
                        <a:solidFill>
                          <a:srgbClr val="002060"/>
                        </a:solidFill>
                        <a:latin typeface="+mj-lt"/>
                      </a:endParaRPr>
                    </a:p>
                  </a:txBody>
                  <a:tcPr/>
                </a:tc>
                <a:tc>
                  <a:txBody>
                    <a:bodyPr/>
                    <a:lstStyle/>
                    <a:p>
                      <a:r>
                        <a:rPr lang="en-US" sz="1400" b="1" i="1" kern="1200" dirty="0" smtClean="0">
                          <a:solidFill>
                            <a:srgbClr val="002060"/>
                          </a:solidFill>
                          <a:latin typeface="+mj-lt"/>
                          <a:ea typeface="+mn-ea"/>
                          <a:cs typeface="+mn-cs"/>
                        </a:rPr>
                        <a:t>Cancer incidence, by selected sites of cancer and sex, three-year average, Canada, provinces, territories and health regions (2015 boundaries)</a:t>
                      </a:r>
                      <a:endParaRPr lang="en-US" sz="1400" b="1" i="1" kern="1200" dirty="0">
                        <a:solidFill>
                          <a:srgbClr val="002060"/>
                        </a:solidFill>
                        <a:latin typeface="+mj-lt"/>
                        <a:ea typeface="+mn-ea"/>
                        <a:cs typeface="+mn-cs"/>
                      </a:endParaRPr>
                    </a:p>
                  </a:txBody>
                  <a:tcPr/>
                </a:tc>
              </a:tr>
              <a:tr h="566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b="1" u="sng" dirty="0" smtClean="0">
                          <a:latin typeface="+mj-lt"/>
                          <a:hlinkClick r:id="rId8"/>
                        </a:rPr>
                        <a:t>103-0407</a:t>
                      </a:r>
                      <a:r>
                        <a:rPr lang="en-CA" sz="1600" b="1" dirty="0" smtClean="0">
                          <a:latin typeface="+mj-lt"/>
                        </a:rPr>
                        <a:t> </a:t>
                      </a:r>
                      <a:endParaRPr lang="en-US" sz="1600" b="1" u="sng" dirty="0" smtClean="0">
                        <a:solidFill>
                          <a:srgbClr val="002060"/>
                        </a:solidFill>
                        <a:latin typeface="+mj-lt"/>
                      </a:endParaRPr>
                    </a:p>
                  </a:txBody>
                  <a:tcPr/>
                </a:tc>
                <a:tc>
                  <a:txBody>
                    <a:bodyPr/>
                    <a:lstStyle/>
                    <a:p>
                      <a:r>
                        <a:rPr lang="en-US" sz="1400" b="1" i="1" kern="1200" dirty="0" smtClean="0">
                          <a:solidFill>
                            <a:srgbClr val="002060"/>
                          </a:solidFill>
                          <a:latin typeface="+mj-lt"/>
                          <a:ea typeface="+mn-ea"/>
                          <a:cs typeface="+mn-cs"/>
                        </a:rPr>
                        <a:t>Cancer incidence, by selected sites of cancer and sex, three-year average, census metropolitan areas</a:t>
                      </a:r>
                      <a:endParaRPr lang="en-US" sz="1400" b="1" i="1" kern="1200" dirty="0" smtClean="0">
                        <a:solidFill>
                          <a:srgbClr val="002060"/>
                        </a:solidFill>
                        <a:latin typeface="+mj-lt"/>
                        <a:ea typeface="+mn-ea"/>
                        <a:cs typeface="+mn-cs"/>
                      </a:endParaRPr>
                    </a:p>
                  </a:txBody>
                  <a:tcPr/>
                </a:tc>
              </a:tr>
            </a:tbl>
          </a:graphicData>
        </a:graphic>
      </p:graphicFrame>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GB" sz="3200" b="1" dirty="0" smtClean="0">
                <a:solidFill>
                  <a:srgbClr val="FFFF00"/>
                </a:solidFill>
              </a:rPr>
              <a:t>Online Data Tools:</a:t>
            </a:r>
            <a:br>
              <a:rPr lang="en-GB" sz="3200" b="1" dirty="0" smtClean="0">
                <a:solidFill>
                  <a:srgbClr val="FFFF00"/>
                </a:solidFill>
              </a:rPr>
            </a:br>
            <a:r>
              <a:rPr lang="en-GB" sz="2400" b="1" dirty="0" smtClean="0">
                <a:solidFill>
                  <a:srgbClr val="FFFF00"/>
                </a:solidFill>
              </a:rPr>
              <a:t>Selected CANSIM tables – Cancer mortality and population estimates</a:t>
            </a:r>
            <a:endParaRPr lang="en-GB" sz="2400" b="1" i="1" dirty="0" smtClean="0">
              <a:solidFill>
                <a:srgbClr val="FFFF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82174890"/>
              </p:ext>
            </p:extLst>
          </p:nvPr>
        </p:nvGraphicFramePr>
        <p:xfrm>
          <a:off x="152400" y="1343895"/>
          <a:ext cx="8839200" cy="2924810"/>
        </p:xfrm>
        <a:graphic>
          <a:graphicData uri="http://schemas.openxmlformats.org/drawingml/2006/table">
            <a:tbl>
              <a:tblPr firstRow="1" bandRow="1">
                <a:tableStyleId>{5C22544A-7EE6-4342-B048-85BDC9FD1C3A}</a:tableStyleId>
              </a:tblPr>
              <a:tblGrid>
                <a:gridCol w="1611220"/>
                <a:gridCol w="7227980"/>
              </a:tblGrid>
              <a:tr h="294640">
                <a:tc>
                  <a:txBody>
                    <a:bodyPr/>
                    <a:lstStyle/>
                    <a:p>
                      <a:r>
                        <a:rPr lang="en-US" dirty="0" smtClean="0">
                          <a:latin typeface="Calibri" panose="020F0502020204030204" pitchFamily="34" charset="0"/>
                        </a:rPr>
                        <a:t>Table number</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Description</a:t>
                      </a:r>
                      <a:endParaRPr lang="en-US" dirty="0">
                        <a:latin typeface="Calibri" panose="020F0502020204030204" pitchFamily="34" charset="0"/>
                      </a:endParaRPr>
                    </a:p>
                  </a:txBody>
                  <a:tcPr/>
                </a:tc>
              </a:tr>
              <a:tr h="370840">
                <a:tc>
                  <a:txBody>
                    <a:bodyPr/>
                    <a:lstStyle/>
                    <a:p>
                      <a:r>
                        <a:rPr lang="en-US" sz="1600" b="1" i="0" u="sng" dirty="0" smtClean="0">
                          <a:latin typeface="Calibri" panose="020F0502020204030204" pitchFamily="34" charset="0"/>
                          <a:hlinkClick r:id="rId3"/>
                        </a:rPr>
                        <a:t>102-0522</a:t>
                      </a:r>
                      <a:endParaRPr lang="en-US" sz="1600" b="1" i="0" u="sng" dirty="0">
                        <a:latin typeface="Calibri" panose="020F0502020204030204" pitchFamily="34" charset="0"/>
                      </a:endParaRPr>
                    </a:p>
                  </a:txBody>
                  <a:tcPr/>
                </a:tc>
                <a:tc>
                  <a:txBody>
                    <a:bodyPr/>
                    <a:lstStyle/>
                    <a:p>
                      <a:r>
                        <a:rPr lang="en-US" sz="1400" b="1" i="1" dirty="0" smtClean="0">
                          <a:solidFill>
                            <a:srgbClr val="002060"/>
                          </a:solidFill>
                          <a:latin typeface="Calibri" panose="020F0502020204030204" pitchFamily="34" charset="0"/>
                        </a:rPr>
                        <a:t>Deaths, by cause, Chapter II: Neoplasms (C00</a:t>
                      </a:r>
                      <a:r>
                        <a:rPr lang="en-US" sz="1400" b="1" i="1" baseline="0" dirty="0" smtClean="0">
                          <a:solidFill>
                            <a:srgbClr val="002060"/>
                          </a:solidFill>
                          <a:latin typeface="Calibri" panose="020F0502020204030204" pitchFamily="34" charset="0"/>
                        </a:rPr>
                        <a:t> to D48), age group and sex, Canada</a:t>
                      </a:r>
                    </a:p>
                    <a:p>
                      <a:r>
                        <a:rPr lang="en-US" sz="1400" baseline="0" dirty="0" smtClean="0">
                          <a:solidFill>
                            <a:srgbClr val="002060"/>
                          </a:solidFill>
                          <a:latin typeface="Calibri" panose="020F0502020204030204" pitchFamily="34" charset="0"/>
                        </a:rPr>
                        <a:t>Can provide annual number of cancer deaths for Canada by age, sex and cancer site</a:t>
                      </a:r>
                      <a:endParaRPr lang="en-US" sz="1400" dirty="0">
                        <a:solidFill>
                          <a:srgbClr val="002060"/>
                        </a:solidFill>
                        <a:latin typeface="Calibri" panose="020F0502020204030204" pitchFamily="34" charset="0"/>
                      </a:endParaRPr>
                    </a:p>
                  </a:txBody>
                  <a:tcPr/>
                </a:tc>
              </a:tr>
              <a:tr h="370840">
                <a:tc>
                  <a:txBody>
                    <a:bodyPr/>
                    <a:lstStyle/>
                    <a:p>
                      <a:r>
                        <a:rPr lang="en-US" sz="1600" b="1" u="sng" dirty="0" smtClean="0">
                          <a:latin typeface="Calibri" panose="020F0502020204030204" pitchFamily="34" charset="0"/>
                          <a:hlinkClick r:id="rId4"/>
                        </a:rPr>
                        <a:t>102-0551</a:t>
                      </a:r>
                      <a:endParaRPr lang="en-US" sz="1600" b="1" u="sng" dirty="0">
                        <a:latin typeface="Calibri" panose="020F0502020204030204" pitchFamily="34" charset="0"/>
                      </a:endParaRPr>
                    </a:p>
                  </a:txBody>
                  <a:tcPr/>
                </a:tc>
                <a:tc>
                  <a:txBody>
                    <a:bodyPr/>
                    <a:lstStyle/>
                    <a:p>
                      <a:r>
                        <a:rPr lang="en-US" sz="1400" b="1" i="1" dirty="0" smtClean="0">
                          <a:solidFill>
                            <a:srgbClr val="002060"/>
                          </a:solidFill>
                          <a:latin typeface="Calibri" panose="020F0502020204030204" pitchFamily="34" charset="0"/>
                        </a:rPr>
                        <a:t>Deaths and mortality rate, by selected grouped causes, age group and sex, Canada</a:t>
                      </a:r>
                      <a:endParaRPr lang="en-US" sz="1400" dirty="0" smtClean="0">
                        <a:solidFill>
                          <a:srgbClr val="002060"/>
                        </a:solidFill>
                        <a:latin typeface="Calibri" panose="020F0502020204030204" pitchFamily="34" charset="0"/>
                      </a:endParaRPr>
                    </a:p>
                    <a:p>
                      <a:r>
                        <a:rPr lang="en-US" sz="1400" dirty="0" smtClean="0">
                          <a:solidFill>
                            <a:srgbClr val="002060"/>
                          </a:solidFill>
                          <a:latin typeface="Calibri" panose="020F0502020204030204" pitchFamily="34" charset="0"/>
                        </a:rPr>
                        <a:t>Can provide</a:t>
                      </a:r>
                      <a:r>
                        <a:rPr lang="en-US" sz="1400" baseline="0" dirty="0" smtClean="0">
                          <a:solidFill>
                            <a:srgbClr val="002060"/>
                          </a:solidFill>
                          <a:latin typeface="Calibri" panose="020F0502020204030204" pitchFamily="34" charset="0"/>
                        </a:rPr>
                        <a:t> annual deaths and crude mortality rates for Canada by age, sex, cause of death</a:t>
                      </a:r>
                      <a:endParaRPr lang="en-US" sz="1400" dirty="0">
                        <a:solidFill>
                          <a:srgbClr val="002060"/>
                        </a:solidFill>
                        <a:latin typeface="Calibri" panose="020F0502020204030204" pitchFamily="34" charset="0"/>
                      </a:endParaRPr>
                    </a:p>
                  </a:txBody>
                  <a:tcPr/>
                </a:tc>
              </a:tr>
              <a:tr h="370840">
                <a:tc>
                  <a:txBody>
                    <a:bodyPr/>
                    <a:lstStyle/>
                    <a:p>
                      <a:pPr algn="l">
                        <a:lnSpc>
                          <a:spcPct val="107000"/>
                        </a:lnSpc>
                        <a:spcAft>
                          <a:spcPts val="800"/>
                        </a:spcAft>
                      </a:pPr>
                      <a:r>
                        <a:rPr lang="en-US" sz="1600" b="1" u="sng" dirty="0" smtClean="0">
                          <a:solidFill>
                            <a:srgbClr val="0563C1"/>
                          </a:solidFill>
                          <a:latin typeface="Calibri"/>
                          <a:ea typeface="Calibri"/>
                          <a:cs typeface="Times New Roman"/>
                          <a:hlinkClick r:id="rId5"/>
                        </a:rPr>
                        <a:t>102-0553</a:t>
                      </a:r>
                      <a:endParaRPr lang="en-CA" sz="1600" dirty="0">
                        <a:latin typeface="Calibri"/>
                        <a:ea typeface="Calibri"/>
                        <a:cs typeface="Times New Roman"/>
                      </a:endParaRPr>
                    </a:p>
                  </a:txBody>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b="1" i="1" kern="1200" dirty="0" smtClean="0">
                          <a:solidFill>
                            <a:srgbClr val="002060"/>
                          </a:solidFill>
                          <a:latin typeface="Calibri"/>
                          <a:ea typeface="Calibri"/>
                          <a:cs typeface="Times New Roman"/>
                        </a:rPr>
                        <a:t>Deaths and mortality rate (age standardization using 2011 population), by selected grouped causes and sex, Canada, provinces and territories</a:t>
                      </a:r>
                    </a:p>
                    <a:p>
                      <a:pPr marL="0" marR="0" indent="0" algn="l" defTabSz="914400" rtl="0" eaLnBrk="1" fontAlgn="auto" latinLnBrk="0" hangingPunct="1">
                        <a:lnSpc>
                          <a:spcPct val="107000"/>
                        </a:lnSpc>
                        <a:spcBef>
                          <a:spcPts val="0"/>
                        </a:spcBef>
                        <a:spcAft>
                          <a:spcPts val="800"/>
                        </a:spcAft>
                        <a:buClrTx/>
                        <a:buSzTx/>
                        <a:buFontTx/>
                        <a:buNone/>
                        <a:tabLst/>
                        <a:defRPr/>
                      </a:pPr>
                      <a:r>
                        <a:rPr lang="en-US" sz="1400" dirty="0" smtClean="0">
                          <a:solidFill>
                            <a:srgbClr val="002060"/>
                          </a:solidFill>
                          <a:latin typeface="Calibri"/>
                          <a:ea typeface="Calibri"/>
                          <a:cs typeface="Times New Roman"/>
                        </a:rPr>
                        <a:t>Can </a:t>
                      </a:r>
                      <a:r>
                        <a:rPr lang="en-US" sz="1400" dirty="0">
                          <a:solidFill>
                            <a:srgbClr val="002060"/>
                          </a:solidFill>
                          <a:latin typeface="Calibri"/>
                          <a:ea typeface="Calibri"/>
                          <a:cs typeface="Times New Roman"/>
                        </a:rPr>
                        <a:t>provide the annual number of deaths and the and crude and age-standardized mortality rates for Canada or provinces and territories by sex, year and cause of death</a:t>
                      </a:r>
                      <a:endParaRPr lang="en-CA" sz="1400" dirty="0">
                        <a:solidFill>
                          <a:srgbClr val="002060"/>
                        </a:solidFill>
                        <a:latin typeface="Calibri"/>
                        <a:ea typeface="Calibri"/>
                        <a:cs typeface="Times New Roman"/>
                      </a:endParaRPr>
                    </a:p>
                  </a:txBody>
                  <a:tcPr/>
                </a:tc>
              </a:tr>
              <a:tr h="370840">
                <a:tc>
                  <a:txBody>
                    <a:bodyPr/>
                    <a:lstStyle/>
                    <a:p>
                      <a:r>
                        <a:rPr lang="en-US" sz="1600" b="1" u="sng" dirty="0" smtClean="0">
                          <a:latin typeface="Calibri" panose="020F0502020204030204" pitchFamily="34" charset="0"/>
                          <a:hlinkClick r:id="rId6"/>
                        </a:rPr>
                        <a:t>051-0001</a:t>
                      </a:r>
                      <a:endParaRPr lang="en-US" sz="1600" b="1" u="sng" dirty="0">
                        <a:latin typeface="Calibri" panose="020F0502020204030204" pitchFamily="34" charset="0"/>
                      </a:endParaRPr>
                    </a:p>
                  </a:txBody>
                  <a:tcPr/>
                </a:tc>
                <a:tc>
                  <a:txBody>
                    <a:bodyPr/>
                    <a:lstStyle/>
                    <a:p>
                      <a:r>
                        <a:rPr lang="en-US" sz="1400" b="1" i="1" dirty="0" smtClean="0">
                          <a:solidFill>
                            <a:srgbClr val="002060"/>
                          </a:solidFill>
                          <a:latin typeface="Calibri" panose="020F0502020204030204" pitchFamily="34" charset="0"/>
                        </a:rPr>
                        <a:t>Estimates</a:t>
                      </a:r>
                      <a:r>
                        <a:rPr lang="en-US" sz="1400" b="1" i="1" baseline="0" dirty="0" smtClean="0">
                          <a:solidFill>
                            <a:srgbClr val="002060"/>
                          </a:solidFill>
                          <a:latin typeface="Calibri" panose="020F0502020204030204" pitchFamily="34" charset="0"/>
                        </a:rPr>
                        <a:t> of population, by age group and sex for July 1, Canada, provinces and territories</a:t>
                      </a:r>
                      <a:endParaRPr lang="en-US" sz="1400" b="1" i="1" dirty="0" smtClean="0">
                        <a:solidFill>
                          <a:srgbClr val="002060"/>
                        </a:solidFill>
                        <a:latin typeface="Calibri" panose="020F0502020204030204" pitchFamily="34" charset="0"/>
                      </a:endParaRPr>
                    </a:p>
                    <a:p>
                      <a:r>
                        <a:rPr lang="en-US" sz="1400" b="0" i="0" baseline="0" dirty="0" smtClean="0">
                          <a:solidFill>
                            <a:srgbClr val="002060"/>
                          </a:solidFill>
                          <a:latin typeface="Calibri" panose="020F0502020204030204" pitchFamily="34" charset="0"/>
                        </a:rPr>
                        <a:t>P</a:t>
                      </a:r>
                      <a:r>
                        <a:rPr lang="en-US" sz="1400" baseline="0" dirty="0" smtClean="0">
                          <a:solidFill>
                            <a:srgbClr val="002060"/>
                          </a:solidFill>
                          <a:latin typeface="Calibri" panose="020F0502020204030204" pitchFamily="34" charset="0"/>
                        </a:rPr>
                        <a:t>opulation by province, age, year and sex</a:t>
                      </a:r>
                      <a:endParaRPr lang="en-US" sz="1400" dirty="0">
                        <a:solidFill>
                          <a:srgbClr val="002060"/>
                        </a:solidFill>
                        <a:latin typeface="Calibri" panose="020F0502020204030204" pitchFamily="34" charset="0"/>
                      </a:endParaRPr>
                    </a:p>
                  </a:txBody>
                  <a:tcPr/>
                </a:tc>
              </a:tr>
            </a:tbl>
          </a:graphicData>
        </a:graphic>
      </p:graphicFrame>
      <p:sp>
        <p:nvSpPr>
          <p:cNvPr id="6" name="Footer Placeholder 2"/>
          <p:cNvSpPr>
            <a:spLocks noGrp="1"/>
          </p:cNvSpPr>
          <p:nvPr>
            <p:ph type="ftr" sz="quarter" idx="11"/>
          </p:nvPr>
        </p:nvSpPr>
        <p:spPr>
          <a:xfrm>
            <a:off x="4953000" y="6492875"/>
            <a:ext cx="41910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GB" sz="3200" b="1" dirty="0" smtClean="0">
                <a:solidFill>
                  <a:srgbClr val="FFFF00"/>
                </a:solidFill>
              </a:rPr>
              <a:t>Finding CANSIM tables:</a:t>
            </a:r>
            <a:br>
              <a:rPr lang="en-GB" sz="3200" b="1" dirty="0" smtClean="0">
                <a:solidFill>
                  <a:srgbClr val="FFFF00"/>
                </a:solidFill>
              </a:rPr>
            </a:br>
            <a:r>
              <a:rPr lang="en-GB" sz="2400" b="1" dirty="0" smtClean="0">
                <a:solidFill>
                  <a:srgbClr val="FFFF00"/>
                </a:solidFill>
              </a:rPr>
              <a:t>Option 1: </a:t>
            </a:r>
            <a:r>
              <a:rPr lang="en-CA" sz="2400" b="1" dirty="0" smtClean="0">
                <a:solidFill>
                  <a:srgbClr val="FFFF00"/>
                </a:solidFill>
              </a:rPr>
              <a:t>Search by specific table number or keyword</a:t>
            </a:r>
            <a:r>
              <a:rPr lang="en-CA" sz="2400" dirty="0" smtClean="0">
                <a:solidFill>
                  <a:srgbClr val="FFFF00"/>
                </a:solidFill>
              </a:rPr>
              <a:t> </a:t>
            </a:r>
            <a:endParaRPr lang="en-GB" sz="2400" b="1" dirty="0" smtClean="0">
              <a:solidFill>
                <a:srgbClr val="FFFF00"/>
              </a:solidFill>
            </a:endParaRPr>
          </a:p>
        </p:txBody>
      </p:sp>
      <p:sp>
        <p:nvSpPr>
          <p:cNvPr id="4" name="TextBox 3"/>
          <p:cNvSpPr txBox="1"/>
          <p:nvPr/>
        </p:nvSpPr>
        <p:spPr>
          <a:xfrm>
            <a:off x="533400" y="1524000"/>
            <a:ext cx="8229600" cy="646331"/>
          </a:xfrm>
          <a:prstGeom prst="rect">
            <a:avLst/>
          </a:prstGeom>
          <a:noFill/>
        </p:spPr>
        <p:txBody>
          <a:bodyPr wrap="square" rtlCol="0">
            <a:spAutoFit/>
          </a:bodyPr>
          <a:lstStyle/>
          <a:p>
            <a:pPr>
              <a:buFont typeface="Arial" pitchFamily="34" charset="0"/>
              <a:buChar char="•"/>
            </a:pPr>
            <a:r>
              <a:rPr lang="en-CA" dirty="0" smtClean="0">
                <a:solidFill>
                  <a:srgbClr val="002060"/>
                </a:solidFill>
              </a:rPr>
              <a:t> From the CANSIM search bar on the main CANSIM </a:t>
            </a:r>
            <a:r>
              <a:rPr lang="en-CA" dirty="0" smtClean="0">
                <a:solidFill>
                  <a:srgbClr val="002060"/>
                </a:solidFill>
                <a:hlinkClick r:id="rId3"/>
              </a:rPr>
              <a:t>webpage</a:t>
            </a:r>
            <a:r>
              <a:rPr lang="en-CA" dirty="0" smtClean="0">
                <a:solidFill>
                  <a:srgbClr val="002060"/>
                </a:solidFill>
              </a:rPr>
              <a:t>, enter the table number into the search bar: </a:t>
            </a:r>
            <a:endParaRPr lang="en-CA" dirty="0">
              <a:solidFill>
                <a:srgbClr val="002060"/>
              </a:solidFill>
            </a:endParaRPr>
          </a:p>
        </p:txBody>
      </p:sp>
      <p:pic>
        <p:nvPicPr>
          <p:cNvPr id="6" name="Picture 5"/>
          <p:cNvPicPr>
            <a:picLocks noChangeAspect="1"/>
          </p:cNvPicPr>
          <p:nvPr/>
        </p:nvPicPr>
        <p:blipFill>
          <a:blip r:embed="rId4" cstate="print"/>
          <a:stretch>
            <a:fillRect/>
          </a:stretch>
        </p:blipFill>
        <p:spPr>
          <a:xfrm>
            <a:off x="381000" y="2362200"/>
            <a:ext cx="8421774" cy="3420000"/>
          </a:xfrm>
          <a:prstGeom prst="rect">
            <a:avLst/>
          </a:prstGeom>
          <a:ln>
            <a:solidFill>
              <a:srgbClr val="002060"/>
            </a:solidFill>
          </a:ln>
        </p:spPr>
      </p:pic>
      <p:sp>
        <p:nvSpPr>
          <p:cNvPr id="1026" name="Oval 2"/>
          <p:cNvSpPr>
            <a:spLocks noChangeArrowheads="1"/>
          </p:cNvSpPr>
          <p:nvPr/>
        </p:nvSpPr>
        <p:spPr bwMode="auto">
          <a:xfrm>
            <a:off x="1752600" y="4724400"/>
            <a:ext cx="3352800" cy="762000"/>
          </a:xfrm>
          <a:prstGeom prst="ellipse">
            <a:avLst/>
          </a:prstGeom>
          <a:noFill/>
          <a:ln w="222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457200" y="5943600"/>
            <a:ext cx="8229600" cy="646331"/>
          </a:xfrm>
          <a:prstGeom prst="rect">
            <a:avLst/>
          </a:prstGeom>
          <a:noFill/>
        </p:spPr>
        <p:txBody>
          <a:bodyPr wrap="square" rtlCol="0">
            <a:spAutoFit/>
          </a:bodyPr>
          <a:lstStyle/>
          <a:p>
            <a:pPr>
              <a:buFont typeface="Arial" pitchFamily="34" charset="0"/>
              <a:buChar char="•"/>
            </a:pPr>
            <a:r>
              <a:rPr lang="en-CA" dirty="0" smtClean="0">
                <a:solidFill>
                  <a:srgbClr val="002060"/>
                </a:solidFill>
              </a:rPr>
              <a:t> For example, to locate table 103-0550 for cancer incidence data, we can enter this table number as the search string</a:t>
            </a:r>
            <a:endParaRPr lang="en-CA" dirty="0">
              <a:solidFill>
                <a:srgbClr val="002060"/>
              </a:solidFill>
            </a:endParaRPr>
          </a:p>
        </p:txBody>
      </p:sp>
      <p:sp>
        <p:nvSpPr>
          <p:cNvPr id="9" name="Footer Placeholder 2"/>
          <p:cNvSpPr>
            <a:spLocks noGrp="1"/>
          </p:cNvSpPr>
          <p:nvPr>
            <p:ph type="ftr" sz="quarter" idx="11"/>
          </p:nvPr>
        </p:nvSpPr>
        <p:spPr>
          <a:xfrm>
            <a:off x="5105400" y="6492875"/>
            <a:ext cx="4038600" cy="446612"/>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GB" sz="3200" b="1" dirty="0" smtClean="0">
                <a:solidFill>
                  <a:srgbClr val="FFFF00"/>
                </a:solidFill>
              </a:rPr>
              <a:t>Finding CANSIM tables:</a:t>
            </a:r>
            <a:br>
              <a:rPr lang="en-GB" sz="3200" b="1" dirty="0" smtClean="0">
                <a:solidFill>
                  <a:srgbClr val="FFFF00"/>
                </a:solidFill>
              </a:rPr>
            </a:br>
            <a:r>
              <a:rPr lang="en-GB" sz="2400" b="1" dirty="0" smtClean="0">
                <a:solidFill>
                  <a:srgbClr val="FFFF00"/>
                </a:solidFill>
              </a:rPr>
              <a:t>Option 2: </a:t>
            </a:r>
            <a:r>
              <a:rPr lang="en-CA" sz="2400" b="1" dirty="0" smtClean="0">
                <a:solidFill>
                  <a:srgbClr val="FFFF00"/>
                </a:solidFill>
              </a:rPr>
              <a:t>Browse tables by survey or database</a:t>
            </a:r>
            <a:endParaRPr lang="en-GB" sz="2400" b="1" dirty="0" smtClean="0">
              <a:solidFill>
                <a:srgbClr val="FFFF00"/>
              </a:solidFill>
            </a:endParaRPr>
          </a:p>
        </p:txBody>
      </p:sp>
      <p:sp>
        <p:nvSpPr>
          <p:cNvPr id="4" name="TextBox 3"/>
          <p:cNvSpPr txBox="1"/>
          <p:nvPr/>
        </p:nvSpPr>
        <p:spPr>
          <a:xfrm>
            <a:off x="533400" y="1447800"/>
            <a:ext cx="8229600" cy="2308324"/>
          </a:xfrm>
          <a:prstGeom prst="rect">
            <a:avLst/>
          </a:prstGeom>
          <a:noFill/>
        </p:spPr>
        <p:txBody>
          <a:bodyPr wrap="square" rtlCol="0">
            <a:spAutoFit/>
          </a:bodyPr>
          <a:lstStyle/>
          <a:p>
            <a:pPr>
              <a:buFont typeface="Arial" pitchFamily="34" charset="0"/>
              <a:buChar char="•"/>
            </a:pPr>
            <a:r>
              <a:rPr lang="en-CA" dirty="0" smtClean="0">
                <a:solidFill>
                  <a:srgbClr val="002060"/>
                </a:solidFill>
              </a:rPr>
              <a:t> Directly below the CANSIM search tool are options for browsing available tables by either “</a:t>
            </a:r>
            <a:r>
              <a:rPr lang="en-CA" i="1" dirty="0" smtClean="0">
                <a:solidFill>
                  <a:srgbClr val="002060"/>
                </a:solidFill>
              </a:rPr>
              <a:t>Subject</a:t>
            </a:r>
            <a:r>
              <a:rPr lang="en-CA" dirty="0" smtClean="0">
                <a:solidFill>
                  <a:srgbClr val="002060"/>
                </a:solidFill>
              </a:rPr>
              <a:t>” or “</a:t>
            </a:r>
            <a:r>
              <a:rPr lang="en-CA" i="1" dirty="0" smtClean="0">
                <a:solidFill>
                  <a:srgbClr val="002060"/>
                </a:solidFill>
              </a:rPr>
              <a:t>Survey</a:t>
            </a:r>
            <a:r>
              <a:rPr lang="en-CA" dirty="0" smtClean="0">
                <a:solidFill>
                  <a:srgbClr val="002060"/>
                </a:solidFill>
              </a:rPr>
              <a:t>”. </a:t>
            </a:r>
          </a:p>
          <a:p>
            <a:pPr>
              <a:buFont typeface="Arial" pitchFamily="34" charset="0"/>
              <a:buChar char="•"/>
            </a:pPr>
            <a:r>
              <a:rPr lang="en-CA" dirty="0" smtClean="0">
                <a:solidFill>
                  <a:srgbClr val="002060"/>
                </a:solidFill>
              </a:rPr>
              <a:t> Clicking on the “</a:t>
            </a:r>
            <a:r>
              <a:rPr lang="en-CA" i="1" dirty="0" smtClean="0">
                <a:solidFill>
                  <a:srgbClr val="002060"/>
                </a:solidFill>
              </a:rPr>
              <a:t>Survey</a:t>
            </a:r>
            <a:r>
              <a:rPr lang="en-CA" dirty="0" smtClean="0">
                <a:solidFill>
                  <a:srgbClr val="002060"/>
                </a:solidFill>
              </a:rPr>
              <a:t>” tab yields a table containing a large number of Statistics Canada surveys and databases. </a:t>
            </a:r>
          </a:p>
          <a:p>
            <a:pPr>
              <a:buFont typeface="Arial" pitchFamily="34" charset="0"/>
              <a:buChar char="•"/>
            </a:pPr>
            <a:r>
              <a:rPr lang="en-CA" dirty="0" smtClean="0">
                <a:solidFill>
                  <a:srgbClr val="002060"/>
                </a:solidFill>
              </a:rPr>
              <a:t> From this list, users can select “Canadian Cancer Registry” (record number 3207) and “Vital Statistics – Death Database” (record number 3233) for information on tables related to new cases of cancer and cancer deaths respectively. </a:t>
            </a:r>
          </a:p>
          <a:p>
            <a:pPr>
              <a:buFont typeface="Arial" pitchFamily="34" charset="0"/>
              <a:buChar char="•"/>
            </a:pPr>
            <a:endParaRPr lang="en-CA" dirty="0">
              <a:solidFill>
                <a:srgbClr val="002060"/>
              </a:solidFill>
            </a:endParaRPr>
          </a:p>
        </p:txBody>
      </p:sp>
      <p:pic>
        <p:nvPicPr>
          <p:cNvPr id="7" name="Picture 6"/>
          <p:cNvPicPr/>
          <p:nvPr/>
        </p:nvPicPr>
        <p:blipFill>
          <a:blip r:embed="rId3" cstate="print"/>
          <a:srcRect t="2235" b="10615"/>
          <a:stretch>
            <a:fillRect/>
          </a:stretch>
        </p:blipFill>
        <p:spPr>
          <a:xfrm>
            <a:off x="1524000" y="3581400"/>
            <a:ext cx="5943600" cy="2971800"/>
          </a:xfrm>
          <a:prstGeom prst="rect">
            <a:avLst/>
          </a:prstGeom>
        </p:spPr>
      </p:pic>
      <p:sp>
        <p:nvSpPr>
          <p:cNvPr id="8" name="Footer Placeholder 2"/>
          <p:cNvSpPr>
            <a:spLocks noGrp="1"/>
          </p:cNvSpPr>
          <p:nvPr>
            <p:ph type="ftr" sz="quarter" idx="11"/>
          </p:nvPr>
        </p:nvSpPr>
        <p:spPr>
          <a:xfrm>
            <a:off x="4953000" y="6492875"/>
            <a:ext cx="4205468"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sp>
        <p:nvSpPr>
          <p:cNvPr id="4" name="TextBox 3"/>
          <p:cNvSpPr txBox="1"/>
          <p:nvPr/>
        </p:nvSpPr>
        <p:spPr>
          <a:xfrm>
            <a:off x="457200" y="1524000"/>
            <a:ext cx="8229600" cy="3046988"/>
          </a:xfrm>
          <a:prstGeom prst="rect">
            <a:avLst/>
          </a:prstGeom>
          <a:noFill/>
        </p:spPr>
        <p:txBody>
          <a:bodyPr wrap="square" rtlCol="0">
            <a:spAutoFit/>
          </a:bodyPr>
          <a:lstStyle/>
          <a:p>
            <a:r>
              <a:rPr lang="en-US" sz="2400" dirty="0" smtClean="0">
                <a:solidFill>
                  <a:srgbClr val="002060"/>
                </a:solidFill>
              </a:rPr>
              <a:t>As an example of how CANSIM can be used to generate cancer statistics of interest, we have shown how a user could generate the following custom table of cancer statistics:</a:t>
            </a:r>
          </a:p>
          <a:p>
            <a:endParaRPr lang="en-US" sz="2400" dirty="0" smtClean="0">
              <a:solidFill>
                <a:srgbClr val="002060"/>
              </a:solidFill>
            </a:endParaRPr>
          </a:p>
          <a:p>
            <a:r>
              <a:rPr lang="en-US" sz="2400" i="1" dirty="0" smtClean="0">
                <a:solidFill>
                  <a:srgbClr val="FF0000"/>
                </a:solidFill>
              </a:rPr>
              <a:t>Annual counts of new cancers for colorectal, prostate, and lung cancers for British Columbian men between 2008 and 2012.  </a:t>
            </a:r>
          </a:p>
          <a:p>
            <a:endParaRPr lang="en-US" sz="2400" i="1" dirty="0" smtClean="0">
              <a:solidFill>
                <a:srgbClr val="FF0000"/>
              </a:solidFill>
            </a:endParaRPr>
          </a:p>
          <a:p>
            <a:r>
              <a:rPr lang="en-CA" sz="2400" dirty="0" smtClean="0">
                <a:solidFill>
                  <a:srgbClr val="002060"/>
                </a:solidFill>
              </a:rPr>
              <a:t>The following steps can be taken to generate this summary…</a:t>
            </a:r>
            <a:endParaRPr lang="en-CA" sz="2400" dirty="0">
              <a:solidFill>
                <a:srgbClr val="002060"/>
              </a:solidFill>
            </a:endParaRPr>
          </a:p>
        </p:txBody>
      </p:sp>
      <p:sp>
        <p:nvSpPr>
          <p:cNvPr id="6" name="Footer Placeholder 2"/>
          <p:cNvSpPr>
            <a:spLocks noGrp="1"/>
          </p:cNvSpPr>
          <p:nvPr>
            <p:ph type="ftr" sz="quarter" idx="11"/>
          </p:nvPr>
        </p:nvSpPr>
        <p:spPr>
          <a:xfrm>
            <a:off x="4953000" y="6492875"/>
            <a:ext cx="41910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5" name="Picture 4"/>
          <p:cNvPicPr>
            <a:picLocks noChangeAspect="1"/>
          </p:cNvPicPr>
          <p:nvPr/>
        </p:nvPicPr>
        <p:blipFill>
          <a:blip r:embed="rId3" cstate="print"/>
          <a:stretch>
            <a:fillRect/>
          </a:stretch>
        </p:blipFill>
        <p:spPr>
          <a:xfrm>
            <a:off x="228600" y="2286000"/>
            <a:ext cx="8398230" cy="4104000"/>
          </a:xfrm>
          <a:prstGeom prst="rect">
            <a:avLst/>
          </a:prstGeom>
          <a:ln>
            <a:solidFill>
              <a:srgbClr val="002060"/>
            </a:solidFill>
          </a:ln>
        </p:spPr>
      </p:pic>
      <p:sp>
        <p:nvSpPr>
          <p:cNvPr id="40961" name="Rectangle 1"/>
          <p:cNvSpPr>
            <a:spLocks noChangeArrowheads="1"/>
          </p:cNvSpPr>
          <p:nvPr/>
        </p:nvSpPr>
        <p:spPr bwMode="auto">
          <a:xfrm>
            <a:off x="533400" y="1371600"/>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Step 1</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Enter table number 103-0550 into the search bar and hit search.</a:t>
            </a:r>
            <a:r>
              <a:rPr kumimoji="0" lang="en-US" b="0" i="0" u="none" strike="noStrike" cap="none" normalizeH="0" dirty="0" smtClean="0">
                <a:ln>
                  <a:noFill/>
                </a:ln>
                <a:solidFill>
                  <a:srgbClr val="002060"/>
                </a:solidFill>
                <a:effectLst/>
                <a:latin typeface="Calibri" pitchFamily="34" charset="0"/>
                <a:ea typeface="Calibri" pitchFamily="34" charset="0"/>
                <a:cs typeface="Times New Roman" pitchFamily="18" charset="0"/>
              </a:rPr>
              <a:t> This will land on the default data table below. </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endParaRPr kumimoji="0" lang="en-US" b="0" i="0" u="none" strike="noStrike" cap="none" normalizeH="0" baseline="0" dirty="0" smtClean="0">
              <a:ln>
                <a:noFill/>
              </a:ln>
              <a:solidFill>
                <a:srgbClr val="002060"/>
              </a:solidFill>
              <a:effectLst/>
              <a:latin typeface="Arial" pitchFamily="34" charset="0"/>
              <a:cs typeface="Arial" pitchFamily="34" charset="0"/>
            </a:endParaRPr>
          </a:p>
        </p:txBody>
      </p:sp>
      <p:sp>
        <p:nvSpPr>
          <p:cNvPr id="7" name="Footer Placeholder 2"/>
          <p:cNvSpPr>
            <a:spLocks noGrp="1"/>
          </p:cNvSpPr>
          <p:nvPr>
            <p:ph type="ftr" sz="quarter" idx="11"/>
          </p:nvPr>
        </p:nvSpPr>
        <p:spPr>
          <a:xfrm>
            <a:off x="4724400" y="6492875"/>
            <a:ext cx="44196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4" name="Picture 3"/>
          <p:cNvPicPr>
            <a:picLocks noChangeAspect="1"/>
          </p:cNvPicPr>
          <p:nvPr/>
        </p:nvPicPr>
        <p:blipFill>
          <a:blip r:embed="rId3" cstate="print"/>
          <a:stretch>
            <a:fillRect/>
          </a:stretch>
        </p:blipFill>
        <p:spPr>
          <a:xfrm>
            <a:off x="762000" y="2514600"/>
            <a:ext cx="4585968" cy="2088000"/>
          </a:xfrm>
          <a:prstGeom prst="rect">
            <a:avLst/>
          </a:prstGeom>
          <a:ln>
            <a:solidFill>
              <a:srgbClr val="002060"/>
            </a:solidFill>
          </a:ln>
        </p:spPr>
      </p:pic>
      <p:sp>
        <p:nvSpPr>
          <p:cNvPr id="25602" name="Oval 7"/>
          <p:cNvSpPr>
            <a:spLocks noChangeArrowheads="1"/>
          </p:cNvSpPr>
          <p:nvPr/>
        </p:nvSpPr>
        <p:spPr bwMode="auto">
          <a:xfrm>
            <a:off x="2133600" y="3581400"/>
            <a:ext cx="1508125" cy="655637"/>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609600" y="1524000"/>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Step 2</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To </a:t>
            </a:r>
            <a:r>
              <a:rPr lang="en-US" dirty="0" smtClean="0">
                <a:solidFill>
                  <a:srgbClr val="002060"/>
                </a:solidFill>
                <a:latin typeface="Calibri" pitchFamily="34" charset="0"/>
                <a:ea typeface="Calibri" pitchFamily="34" charset="0"/>
                <a:cs typeface="Times New Roman" pitchFamily="18" charset="0"/>
              </a:rPr>
              <a:t>customize this summary, </a:t>
            </a:r>
            <a:r>
              <a:rPr kumimoji="0" lang="en-US"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click on the </a:t>
            </a:r>
            <a:r>
              <a:rPr lang="en-US" dirty="0" smtClean="0">
                <a:solidFill>
                  <a:srgbClr val="002060"/>
                </a:solidFill>
              </a:rPr>
              <a:t>“Add/Remove data” tab where additional selections can be made.</a:t>
            </a:r>
            <a:endParaRPr kumimoji="0" lang="en-US" b="0" i="0" u="none" strike="noStrike" cap="none" normalizeH="0" baseline="0" dirty="0" smtClean="0">
              <a:ln>
                <a:noFill/>
              </a:ln>
              <a:solidFill>
                <a:srgbClr val="002060"/>
              </a:solidFill>
              <a:effectLst/>
              <a:latin typeface="Arial" pitchFamily="34" charset="0"/>
              <a:cs typeface="Arial" pitchFamily="34" charset="0"/>
            </a:endParaRPr>
          </a:p>
        </p:txBody>
      </p:sp>
      <p:sp>
        <p:nvSpPr>
          <p:cNvPr id="10" name="Footer Placeholder 2"/>
          <p:cNvSpPr>
            <a:spLocks noGrp="1"/>
          </p:cNvSpPr>
          <p:nvPr>
            <p:ph type="ftr" sz="quarter" idx="11"/>
          </p:nvPr>
        </p:nvSpPr>
        <p:spPr>
          <a:xfrm>
            <a:off x="4953000" y="6492875"/>
            <a:ext cx="41910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bwMode="auto">
          <a:xfrm>
            <a:off x="0" y="0"/>
            <a:ext cx="9144000" cy="1204913"/>
          </a:xfrm>
          <a:solidFill>
            <a:srgbClr val="0E06A6"/>
          </a:solidFill>
          <a:ln>
            <a:miter lim="800000"/>
            <a:headEnd/>
            <a:tailEnd/>
          </a:ln>
        </p:spPr>
        <p:txBody>
          <a:bodyPr vert="horz" wrap="square" lIns="91440" tIns="45720" rIns="91440" bIns="45720" numCol="1" anchor="t" anchorCtr="0" compatLnSpc="1">
            <a:prstTxWarp prst="textNoShape">
              <a:avLst/>
            </a:prstTxWarp>
            <a:normAutofit/>
          </a:bodyPr>
          <a:lstStyle/>
          <a:p>
            <a:r>
              <a:rPr lang="en-CA" sz="3200" b="1" dirty="0" smtClean="0">
                <a:solidFill>
                  <a:srgbClr val="FFFF00"/>
                </a:solidFill>
              </a:rPr>
              <a:t>Generating Custom Cancer Statistics </a:t>
            </a:r>
            <a:br>
              <a:rPr lang="en-CA" sz="3200" b="1" dirty="0" smtClean="0">
                <a:solidFill>
                  <a:srgbClr val="FFFF00"/>
                </a:solidFill>
              </a:rPr>
            </a:br>
            <a:r>
              <a:rPr lang="en-CA" sz="3200" b="1" dirty="0" smtClean="0">
                <a:solidFill>
                  <a:srgbClr val="FFFF00"/>
                </a:solidFill>
              </a:rPr>
              <a:t>Summaries in CANSIM</a:t>
            </a:r>
            <a:endParaRPr lang="en-GB" sz="2400" b="1" dirty="0" smtClean="0">
              <a:solidFill>
                <a:srgbClr val="FFFF00"/>
              </a:solidFill>
            </a:endParaRPr>
          </a:p>
        </p:txBody>
      </p:sp>
      <p:pic>
        <p:nvPicPr>
          <p:cNvPr id="5" name="Picture 4"/>
          <p:cNvPicPr>
            <a:picLocks noChangeAspect="1"/>
          </p:cNvPicPr>
          <p:nvPr/>
        </p:nvPicPr>
        <p:blipFill>
          <a:blip r:embed="rId3" cstate="print"/>
          <a:stretch>
            <a:fillRect/>
          </a:stretch>
        </p:blipFill>
        <p:spPr>
          <a:xfrm>
            <a:off x="1295400" y="2209800"/>
            <a:ext cx="5745778" cy="3852000"/>
          </a:xfrm>
          <a:prstGeom prst="rect">
            <a:avLst/>
          </a:prstGeom>
          <a:ln>
            <a:solidFill>
              <a:srgbClr val="002060"/>
            </a:solidFill>
          </a:ln>
        </p:spPr>
      </p:pic>
      <p:sp>
        <p:nvSpPr>
          <p:cNvPr id="6" name="Rectangle 5"/>
          <p:cNvSpPr/>
          <p:nvPr/>
        </p:nvSpPr>
        <p:spPr>
          <a:xfrm>
            <a:off x="1143000" y="1447800"/>
            <a:ext cx="6324600" cy="923330"/>
          </a:xfrm>
          <a:prstGeom prst="rect">
            <a:avLst/>
          </a:prstGeom>
        </p:spPr>
        <p:txBody>
          <a:bodyPr wrap="square">
            <a:spAutoFit/>
          </a:bodyPr>
          <a:lstStyle/>
          <a:p>
            <a:pPr fontAlgn="base">
              <a:spcBef>
                <a:spcPct val="0"/>
              </a:spcBef>
              <a:spcAft>
                <a:spcPct val="0"/>
              </a:spcAft>
            </a:pPr>
            <a:r>
              <a:rPr lang="en-US" b="1" dirty="0" smtClean="0">
                <a:solidFill>
                  <a:srgbClr val="002060"/>
                </a:solidFill>
                <a:latin typeface="+mj-lt"/>
                <a:ea typeface="Calibri" pitchFamily="34" charset="0"/>
                <a:cs typeface="Times New Roman" pitchFamily="18" charset="0"/>
              </a:rPr>
              <a:t>Step 3: </a:t>
            </a:r>
            <a:r>
              <a:rPr lang="en-US" dirty="0" smtClean="0">
                <a:solidFill>
                  <a:srgbClr val="002060"/>
                </a:solidFill>
                <a:latin typeface="+mj-lt"/>
              </a:rPr>
              <a:t>From “Geography”, select the region of interest (here, British Columbia</a:t>
            </a:r>
            <a:r>
              <a:rPr lang="en-US" dirty="0">
                <a:solidFill>
                  <a:srgbClr val="002060"/>
                </a:solidFill>
                <a:latin typeface="+mj-lt"/>
              </a:rPr>
              <a:t>)</a:t>
            </a:r>
            <a:r>
              <a:rPr lang="en-US" dirty="0" smtClean="0">
                <a:solidFill>
                  <a:srgbClr val="002060"/>
                </a:solidFill>
                <a:latin typeface="+mj-lt"/>
              </a:rPr>
              <a:t>.</a:t>
            </a:r>
            <a:endParaRPr lang="en-CA" dirty="0" smtClean="0">
              <a:solidFill>
                <a:srgbClr val="002060"/>
              </a:solidFill>
              <a:latin typeface="+mj-lt"/>
            </a:endParaRPr>
          </a:p>
          <a:p>
            <a:pPr lvl="0" fontAlgn="base">
              <a:spcBef>
                <a:spcPct val="0"/>
              </a:spcBef>
              <a:spcAft>
                <a:spcPct val="0"/>
              </a:spcAft>
            </a:pPr>
            <a:endParaRPr lang="en-US" dirty="0" smtClean="0">
              <a:solidFill>
                <a:srgbClr val="002060"/>
              </a:solidFill>
              <a:latin typeface="Arial" pitchFamily="34" charset="0"/>
              <a:cs typeface="Arial" pitchFamily="34" charset="0"/>
            </a:endParaRPr>
          </a:p>
        </p:txBody>
      </p:sp>
      <p:sp>
        <p:nvSpPr>
          <p:cNvPr id="25602" name="Oval 7"/>
          <p:cNvSpPr>
            <a:spLocks noChangeArrowheads="1"/>
          </p:cNvSpPr>
          <p:nvPr/>
        </p:nvSpPr>
        <p:spPr bwMode="auto">
          <a:xfrm>
            <a:off x="2209800" y="4876800"/>
            <a:ext cx="1752600" cy="808037"/>
          </a:xfrm>
          <a:prstGeom prst="ellipse">
            <a:avLst/>
          </a:prstGeom>
          <a:noFill/>
          <a:ln w="190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2"/>
          <p:cNvSpPr>
            <a:spLocks noGrp="1"/>
          </p:cNvSpPr>
          <p:nvPr>
            <p:ph type="ftr" sz="quarter" idx="11"/>
          </p:nvPr>
        </p:nvSpPr>
        <p:spPr>
          <a:xfrm>
            <a:off x="5029200" y="6492875"/>
            <a:ext cx="4114800" cy="365125"/>
          </a:xfrm>
        </p:spPr>
        <p:txBody>
          <a:bodyPr/>
          <a:lstStyle/>
          <a:p>
            <a:r>
              <a:rPr lang="en-CA" dirty="0"/>
              <a:t>This tutorial was produced for Canadian Cancer Statistics 2017</a:t>
            </a:r>
            <a:endParaRPr lang="en-US" dirty="0"/>
          </a:p>
        </p:txBody>
      </p:sp>
    </p:spTree>
    <p:extLst>
      <p:ext uri="{BB962C8B-B14F-4D97-AF65-F5344CB8AC3E}">
        <p14:creationId xmlns:p14="http://schemas.microsoft.com/office/powerpoint/2010/main" val="1480489895"/>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1447</Words>
  <Application>Microsoft Office PowerPoint</Application>
  <PresentationFormat>On-screen Show (4:3)</PresentationFormat>
  <Paragraphs>118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Using CANSIM* Online Tools</vt:lpstr>
      <vt:lpstr>Online Data Tools: Selected CANSIM tables – cancer incidence</vt:lpstr>
      <vt:lpstr>Online Data Tools: Selected CANSIM tables – Cancer mortality and population estimates</vt:lpstr>
      <vt:lpstr>Finding CANSIM tables: Option 1: Search by specific table number or keyword </vt:lpstr>
      <vt:lpstr>Finding CANSIM tables: Option 2: Browse tables by survey or database</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Generating Custom Cancer Statistics  Summaries in CANSIM</vt:lpstr>
      <vt:lpstr> Differences between data for CANSIM and  Canadian Cancer Statistics</vt:lpstr>
      <vt:lpstr> Differences between data for CANSIM and  Canadian Cancer Statistics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CanSIM Online Tools</dc:title>
  <dc:creator>Ryan Woods</dc:creator>
  <cp:lastModifiedBy>Monika Dixon</cp:lastModifiedBy>
  <cp:revision>59</cp:revision>
  <dcterms:created xsi:type="dcterms:W3CDTF">2006-08-16T00:00:00Z</dcterms:created>
  <dcterms:modified xsi:type="dcterms:W3CDTF">2017-07-31T19:47:55Z</dcterms:modified>
</cp:coreProperties>
</file>