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20"/>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9144000" cy="6858000" type="screen4x3"/>
  <p:notesSz cx="6858000" cy="2609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71701" autoAdjust="0"/>
  </p:normalViewPr>
  <p:slideViewPr>
    <p:cSldViewPr snapToGrid="0" snapToObjects="1">
      <p:cViewPr varScale="1">
        <p:scale>
          <a:sx n="90" d="100"/>
          <a:sy n="90" d="100"/>
        </p:scale>
        <p:origin x="38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bio Eymael" userId="efa2dff9-bad0-4f35-baf5-801f186cacdd" providerId="ADAL" clId="{AFD609F7-927E-974B-A325-1F68A9C4D64B}"/>
    <pc:docChg chg="modSld">
      <pc:chgData name="Fabio Eymael" userId="efa2dff9-bad0-4f35-baf5-801f186cacdd" providerId="ADAL" clId="{AFD609F7-927E-974B-A325-1F68A9C4D64B}" dt="2021-06-14T13:38:02.865" v="0" actId="20577"/>
      <pc:docMkLst>
        <pc:docMk/>
      </pc:docMkLst>
      <pc:sldChg chg="modSp mod">
        <pc:chgData name="Fabio Eymael" userId="efa2dff9-bad0-4f35-baf5-801f186cacdd" providerId="ADAL" clId="{AFD609F7-927E-974B-A325-1F68A9C4D64B}" dt="2021-06-14T13:38:02.865" v="0" actId="20577"/>
        <pc:sldMkLst>
          <pc:docMk/>
          <pc:sldMk cId="1395659519" sldId="256"/>
        </pc:sldMkLst>
        <pc:spChg chg="mod">
          <ac:chgData name="Fabio Eymael" userId="efa2dff9-bad0-4f35-baf5-801f186cacdd" providerId="ADAL" clId="{AFD609F7-927E-974B-A325-1F68A9C4D64B}" dt="2021-06-14T13:38:02.865" v="0" actId="20577"/>
          <ac:spMkLst>
            <pc:docMk/>
            <pc:sldMk cId="1395659519" sldId="25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B33D29-B006-4A1B-9DE0-45E9BBC6AD61}" type="datetimeFigureOut">
              <a:rPr lang="en-US" smtClean="0"/>
              <a:t>6/14/21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4D1491-59D3-4E18-8973-D10820F4190D}" type="slidenum">
              <a:rPr lang="en-US" smtClean="0"/>
              <a:t>‹#›</a:t>
            </a:fld>
            <a:endParaRPr lang="en-US"/>
          </a:p>
        </p:txBody>
      </p:sp>
    </p:spTree>
    <p:extLst>
      <p:ext uri="{BB962C8B-B14F-4D97-AF65-F5344CB8AC3E}">
        <p14:creationId xmlns:p14="http://schemas.microsoft.com/office/powerpoint/2010/main" val="375076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Need to Bring/add to slide deck:</a:t>
            </a:r>
          </a:p>
          <a:p>
            <a:pPr marL="171450" indent="-171450">
              <a:buFontTx/>
              <a:buChar char="-"/>
            </a:pPr>
            <a:r>
              <a:rPr lang="en-US" dirty="0"/>
              <a:t>Copies of the Guide</a:t>
            </a:r>
          </a:p>
          <a:p>
            <a:pPr marL="171450" indent="-171450">
              <a:buFontTx/>
              <a:buChar char="-"/>
            </a:pPr>
            <a:r>
              <a:rPr lang="en-US" dirty="0"/>
              <a:t>Map of area</a:t>
            </a:r>
            <a:r>
              <a:rPr lang="en-US" baseline="0" dirty="0"/>
              <a:t> around the school </a:t>
            </a:r>
          </a:p>
          <a:p>
            <a:pPr marL="171450" indent="-171450">
              <a:buFontTx/>
              <a:buChar char="-"/>
            </a:pPr>
            <a:r>
              <a:rPr lang="en-US" baseline="0" dirty="0"/>
              <a:t>Survey Results (insert data on slide 6 and addresses onto the map)</a:t>
            </a:r>
          </a:p>
          <a:p>
            <a:pPr marL="171450" indent="-171450">
              <a:buFontTx/>
              <a:buChar char="-"/>
            </a:pPr>
            <a:r>
              <a:rPr lang="en-US" baseline="0" dirty="0"/>
              <a:t>Promotional Materials Kit (if not already shipped)</a:t>
            </a:r>
          </a:p>
          <a:p>
            <a:pPr marL="171450" indent="-171450">
              <a:buFontTx/>
              <a:buChar char="-"/>
            </a:pPr>
            <a:r>
              <a:rPr lang="en-US" baseline="0" dirty="0"/>
              <a:t>Vests/boarding passes (samples or full order if they haven’t shipped yet)</a:t>
            </a:r>
          </a:p>
          <a:p>
            <a:pPr marL="171450" indent="-171450">
              <a:buFontTx/>
              <a:buChar char="-"/>
            </a:pPr>
            <a:endParaRPr lang="en-US" baseline="0" dirty="0"/>
          </a:p>
          <a:p>
            <a:pPr marL="0" indent="0">
              <a:buFontTx/>
              <a:buNone/>
            </a:pPr>
            <a:endParaRPr lang="en-US" baseline="0" dirty="0"/>
          </a:p>
          <a:p>
            <a:pPr marL="0" indent="0">
              <a:buFontTx/>
              <a:buNone/>
            </a:pPr>
            <a:r>
              <a:rPr lang="en-US" baseline="0" dirty="0"/>
              <a:t>Introduction</a:t>
            </a:r>
          </a:p>
          <a:p>
            <a:pPr marL="0" indent="0">
              <a:buFontTx/>
              <a:buNone/>
            </a:pPr>
            <a:r>
              <a:rPr lang="en-US" baseline="0" dirty="0"/>
              <a:t>Go around the room, introduce yourself and say why you’ve decided to get involved in the WSB and maybe their role in the school/community</a:t>
            </a:r>
          </a:p>
          <a:p>
            <a:pPr marL="0" indent="0">
              <a:buFontTx/>
              <a:buNone/>
            </a:pPr>
            <a:endParaRPr lang="en-US" baseline="0" dirty="0"/>
          </a:p>
          <a:p>
            <a:pPr marL="0" indent="0">
              <a:buFontTx/>
              <a:buNone/>
            </a:pPr>
            <a:r>
              <a:rPr lang="en-US" baseline="0" dirty="0"/>
              <a:t>Through this training I will introduce you to the 7 steps of implementing a WSB. This training is to be interactive and somewhat of an initial planning session. As each step is presented we will begin to work on each step and start the planning process. By the end of the session the group should be well on its way to planning the WSB and have key action items to pursue and next steps outlined. </a:t>
            </a:r>
          </a:p>
          <a:p>
            <a:pPr marL="0" indent="0">
              <a:buFontTx/>
              <a:buNone/>
            </a:pPr>
            <a:endParaRPr lang="en-US" baseline="0" dirty="0"/>
          </a:p>
          <a:p>
            <a:pPr marL="0" indent="0">
              <a:buFontTx/>
              <a:buNone/>
            </a:pPr>
            <a:endParaRPr lang="en-US" dirty="0"/>
          </a:p>
        </p:txBody>
      </p:sp>
      <p:sp>
        <p:nvSpPr>
          <p:cNvPr id="4" name="Slide Number Placeholder 3"/>
          <p:cNvSpPr>
            <a:spLocks noGrp="1"/>
          </p:cNvSpPr>
          <p:nvPr>
            <p:ph type="sldNum" sz="quarter" idx="10"/>
          </p:nvPr>
        </p:nvSpPr>
        <p:spPr/>
        <p:txBody>
          <a:bodyPr/>
          <a:lstStyle/>
          <a:p>
            <a:fld id="{AC4D1491-59D3-4E18-8973-D10820F4190D}" type="slidenum">
              <a:rPr lang="en-US" smtClean="0"/>
              <a:t>1</a:t>
            </a:fld>
            <a:endParaRPr lang="en-US"/>
          </a:p>
        </p:txBody>
      </p:sp>
    </p:spTree>
    <p:extLst>
      <p:ext uri="{BB962C8B-B14F-4D97-AF65-F5344CB8AC3E}">
        <p14:creationId xmlns:p14="http://schemas.microsoft.com/office/powerpoint/2010/main" val="3577576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 a clear</a:t>
            </a:r>
            <a:r>
              <a:rPr lang="en-US" baseline="0" dirty="0"/>
              <a:t> and simple process for how students will register [If Online registration is available, review the website and provide a tutorial on how schools can access the website data]</a:t>
            </a:r>
          </a:p>
          <a:p>
            <a:endParaRPr lang="en-US" baseline="0" dirty="0"/>
          </a:p>
          <a:p>
            <a:r>
              <a:rPr lang="en-US" baseline="0" dirty="0"/>
              <a:t>A template of the registration form is available in the tools. </a:t>
            </a:r>
          </a:p>
          <a:p>
            <a:endParaRPr lang="en-US" baseline="0" dirty="0"/>
          </a:p>
          <a:p>
            <a:r>
              <a:rPr lang="en-US" baseline="0" dirty="0"/>
              <a:t>Once there are enough children and volunteers to start the WSB, send out confirmation letters to both volunteers and participants with the route info and other details.</a:t>
            </a:r>
          </a:p>
          <a:p>
            <a:endParaRPr lang="en-US" baseline="0" dirty="0"/>
          </a:p>
          <a:p>
            <a:r>
              <a:rPr lang="en-US" baseline="0" dirty="0"/>
              <a:t>[Begin to outline the registration process if paper-based – how are forms distributed, who are they returned to etc.]</a:t>
            </a:r>
          </a:p>
          <a:p>
            <a:endParaRPr lang="en-US" dirty="0"/>
          </a:p>
        </p:txBody>
      </p:sp>
      <p:sp>
        <p:nvSpPr>
          <p:cNvPr id="4" name="Slide Number Placeholder 3"/>
          <p:cNvSpPr>
            <a:spLocks noGrp="1"/>
          </p:cNvSpPr>
          <p:nvPr>
            <p:ph type="sldNum" sz="quarter" idx="10"/>
          </p:nvPr>
        </p:nvSpPr>
        <p:spPr/>
        <p:txBody>
          <a:bodyPr/>
          <a:lstStyle/>
          <a:p>
            <a:fld id="{AC4D1491-59D3-4E18-8973-D10820F4190D}" type="slidenum">
              <a:rPr lang="en-US" smtClean="0"/>
              <a:t>10</a:t>
            </a:fld>
            <a:endParaRPr lang="en-US"/>
          </a:p>
        </p:txBody>
      </p:sp>
    </p:spTree>
    <p:extLst>
      <p:ext uri="{BB962C8B-B14F-4D97-AF65-F5344CB8AC3E}">
        <p14:creationId xmlns:p14="http://schemas.microsoft.com/office/powerpoint/2010/main" val="1408460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order for volunteers to participate in the WSB they must complete a criminal background check as well as a Walk Leader Training session.</a:t>
            </a:r>
          </a:p>
          <a:p>
            <a:endParaRPr lang="en-US" baseline="0" dirty="0"/>
          </a:p>
          <a:p>
            <a:r>
              <a:rPr lang="en-US" baseline="0" dirty="0"/>
              <a:t>This training involves about 1 hour session where Walk Leaders learn more about their roles/responsibilities as well as road safety practices. Ideally someone at the school will complete a Train-the- Trainer session and then the school committee is equipped to train any new walk leaders joining the program. CCS can provide the initial training session so the new Trainer can observe and participate in a session before facilitating the training themselves.</a:t>
            </a:r>
          </a:p>
          <a:p>
            <a:endParaRPr lang="en-US" baseline="0" dirty="0"/>
          </a:p>
          <a:p>
            <a:r>
              <a:rPr lang="en-US" baseline="0" dirty="0"/>
              <a:t>The Volunteer Manager will also make a contact list of all volunteers indicating the route they walk and the days they are available. A schedule will also be provided to each leader. This contact list and schedule will be shared with all volunteers on the route. </a:t>
            </a:r>
          </a:p>
          <a:p>
            <a:endParaRPr lang="en-US" baseline="0" dirty="0"/>
          </a:p>
          <a:p>
            <a:r>
              <a:rPr lang="en-US" baseline="0" dirty="0"/>
              <a:t>All Walk Leaders are also required to wear a high visibility vest that is provided. </a:t>
            </a:r>
            <a:endParaRPr lang="en-US" dirty="0"/>
          </a:p>
        </p:txBody>
      </p:sp>
      <p:sp>
        <p:nvSpPr>
          <p:cNvPr id="4" name="Slide Number Placeholder 3"/>
          <p:cNvSpPr>
            <a:spLocks noGrp="1"/>
          </p:cNvSpPr>
          <p:nvPr>
            <p:ph type="sldNum" sz="quarter" idx="10"/>
          </p:nvPr>
        </p:nvSpPr>
        <p:spPr/>
        <p:txBody>
          <a:bodyPr/>
          <a:lstStyle/>
          <a:p>
            <a:fld id="{AC4D1491-59D3-4E18-8973-D10820F4190D}" type="slidenum">
              <a:rPr lang="en-US" smtClean="0"/>
              <a:t>11</a:t>
            </a:fld>
            <a:endParaRPr lang="en-US"/>
          </a:p>
        </p:txBody>
      </p:sp>
    </p:spTree>
    <p:extLst>
      <p:ext uri="{BB962C8B-B14F-4D97-AF65-F5344CB8AC3E}">
        <p14:creationId xmlns:p14="http://schemas.microsoft.com/office/powerpoint/2010/main" val="1511428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Launc</a:t>
            </a:r>
            <a:r>
              <a:rPr lang="en-US" baseline="0" dirty="0"/>
              <a:t>h the program with a celebration – invite key stakeholders, local figure such as the mayor, school board trustees etc. to join in the event. You may also want to do a media release or post to social media to showcase the program and draw more participants and volunteers.</a:t>
            </a:r>
          </a:p>
          <a:p>
            <a:endParaRPr lang="en-US" baseline="0" dirty="0"/>
          </a:p>
          <a:p>
            <a:r>
              <a:rPr lang="en-US" baseline="0" dirty="0"/>
              <a:t>Note that after the first week of the Walk, changes may need to be made to route/schedule. Be sure to check-in with your Walk Leaders to see how the program is operating.</a:t>
            </a:r>
          </a:p>
          <a:p>
            <a:endParaRPr lang="en-US" baseline="0" dirty="0"/>
          </a:p>
          <a:p>
            <a:r>
              <a:rPr lang="en-US" baseline="0" dirty="0"/>
              <a:t>Be sure to show appreciation for all of the volunteers and other key people who have helped to make the program a success well as celebrate the students for participating. Certificates are available to assist with this. You may also want to host some sort of celebration event at the end of the school year. It is great if the students could make thank you cards for their walk leaders.</a:t>
            </a:r>
            <a:endParaRPr lang="en-US" dirty="0"/>
          </a:p>
        </p:txBody>
      </p:sp>
      <p:sp>
        <p:nvSpPr>
          <p:cNvPr id="4" name="Slide Number Placeholder 3"/>
          <p:cNvSpPr>
            <a:spLocks noGrp="1"/>
          </p:cNvSpPr>
          <p:nvPr>
            <p:ph type="sldNum" sz="quarter" idx="10"/>
          </p:nvPr>
        </p:nvSpPr>
        <p:spPr/>
        <p:txBody>
          <a:bodyPr/>
          <a:lstStyle/>
          <a:p>
            <a:fld id="{AC4D1491-59D3-4E18-8973-D10820F4190D}" type="slidenum">
              <a:rPr lang="en-US" smtClean="0"/>
              <a:t>12</a:t>
            </a:fld>
            <a:endParaRPr lang="en-US"/>
          </a:p>
        </p:txBody>
      </p:sp>
    </p:spTree>
    <p:extLst>
      <p:ext uri="{BB962C8B-B14F-4D97-AF65-F5344CB8AC3E}">
        <p14:creationId xmlns:p14="http://schemas.microsoft.com/office/powerpoint/2010/main" val="3607233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leaving for the night:</a:t>
            </a:r>
          </a:p>
          <a:p>
            <a:endParaRPr lang="en-US" dirty="0"/>
          </a:p>
          <a:p>
            <a:r>
              <a:rPr lang="en-US" dirty="0"/>
              <a:t>Assign roles of committee members</a:t>
            </a:r>
          </a:p>
          <a:p>
            <a:r>
              <a:rPr lang="en-US" dirty="0"/>
              <a:t>Outline key</a:t>
            </a:r>
            <a:r>
              <a:rPr lang="en-US" baseline="0" dirty="0"/>
              <a:t> action items based on the discussions of the training session and assign people to complete each action</a:t>
            </a:r>
          </a:p>
          <a:p>
            <a:endParaRPr lang="en-US" baseline="0" dirty="0"/>
          </a:p>
          <a:p>
            <a:r>
              <a:rPr lang="en-US" baseline="0" dirty="0"/>
              <a:t>Develop a timeline to complete each step and identify a program launch date.</a:t>
            </a:r>
          </a:p>
          <a:p>
            <a:endParaRPr lang="en-US" baseline="0" dirty="0"/>
          </a:p>
          <a:p>
            <a:r>
              <a:rPr lang="en-US" baseline="0" dirty="0"/>
              <a:t>Ask the Committee what support does the group need from CCS as they move forward. </a:t>
            </a:r>
            <a:endParaRPr lang="en-US" dirty="0"/>
          </a:p>
        </p:txBody>
      </p:sp>
      <p:sp>
        <p:nvSpPr>
          <p:cNvPr id="4" name="Slide Number Placeholder 3"/>
          <p:cNvSpPr>
            <a:spLocks noGrp="1"/>
          </p:cNvSpPr>
          <p:nvPr>
            <p:ph type="sldNum" sz="quarter" idx="10"/>
          </p:nvPr>
        </p:nvSpPr>
        <p:spPr/>
        <p:txBody>
          <a:bodyPr/>
          <a:lstStyle/>
          <a:p>
            <a:fld id="{AC4D1491-59D3-4E18-8973-D10820F4190D}" type="slidenum">
              <a:rPr lang="en-US" smtClean="0"/>
              <a:t>13</a:t>
            </a:fld>
            <a:endParaRPr lang="en-US"/>
          </a:p>
        </p:txBody>
      </p:sp>
    </p:spTree>
    <p:extLst>
      <p:ext uri="{BB962C8B-B14F-4D97-AF65-F5344CB8AC3E}">
        <p14:creationId xmlns:p14="http://schemas.microsoft.com/office/powerpoint/2010/main" val="2757317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Team –</a:t>
            </a:r>
            <a:r>
              <a:rPr lang="en-US" baseline="0" dirty="0"/>
              <a:t> highlight the value of the program and thank the volunteers for stepping up to organize and lead a successful program.</a:t>
            </a:r>
            <a:endParaRPr lang="en-US" dirty="0"/>
          </a:p>
        </p:txBody>
      </p:sp>
      <p:sp>
        <p:nvSpPr>
          <p:cNvPr id="4" name="Slide Number Placeholder 3"/>
          <p:cNvSpPr>
            <a:spLocks noGrp="1"/>
          </p:cNvSpPr>
          <p:nvPr>
            <p:ph type="sldNum" sz="quarter" idx="10"/>
          </p:nvPr>
        </p:nvSpPr>
        <p:spPr/>
        <p:txBody>
          <a:bodyPr/>
          <a:lstStyle/>
          <a:p>
            <a:fld id="{AC4D1491-59D3-4E18-8973-D10820F4190D}" type="slidenum">
              <a:rPr lang="en-US" smtClean="0"/>
              <a:t>14</a:t>
            </a:fld>
            <a:endParaRPr lang="en-US"/>
          </a:p>
        </p:txBody>
      </p:sp>
    </p:spTree>
    <p:extLst>
      <p:ext uri="{BB962C8B-B14F-4D97-AF65-F5344CB8AC3E}">
        <p14:creationId xmlns:p14="http://schemas.microsoft.com/office/powerpoint/2010/main" val="3841630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I’m sure you already know a WSB is an organized system to accompany children travelling to school on foot. Similar to the motorized school bus it has a planned route and schedules stops and is supervised by adult volunteers. </a:t>
            </a:r>
          </a:p>
          <a:p>
            <a:endParaRPr lang="en-US" baseline="0" dirty="0"/>
          </a:p>
          <a:p>
            <a:r>
              <a:rPr lang="en-US" baseline="0" dirty="0"/>
              <a:t>The role of this organizing committee is to lead the implementation of the program in the schools. </a:t>
            </a:r>
            <a:r>
              <a:rPr lang="en-US" b="1" baseline="0" dirty="0"/>
              <a:t>[Review key points on the slide for School Role]</a:t>
            </a:r>
            <a:r>
              <a:rPr lang="en-US" baseline="0" dirty="0"/>
              <a:t> As we go through the training you will learn about each step to implementing the program and the various roles each committee member can play in operating a successful program.</a:t>
            </a:r>
          </a:p>
          <a:p>
            <a:endParaRPr lang="en-US" baseline="0" dirty="0"/>
          </a:p>
          <a:p>
            <a:r>
              <a:rPr lang="en-US" baseline="0" dirty="0"/>
              <a:t>The Canadian Cancer Society plays a </a:t>
            </a:r>
            <a:r>
              <a:rPr lang="en-US" b="1" baseline="0" dirty="0"/>
              <a:t>supportive</a:t>
            </a:r>
            <a:r>
              <a:rPr lang="en-US" baseline="0" dirty="0"/>
              <a:t> role by providing training, resources and materials </a:t>
            </a:r>
            <a:r>
              <a:rPr lang="en-US" b="1" baseline="0" dirty="0"/>
              <a:t>[Go over key point on the slide for CCS role]. </a:t>
            </a:r>
            <a:r>
              <a:rPr lang="en-US" baseline="0" dirty="0"/>
              <a:t>CCS can provide knowledge gained from WSB in Quebec and Ontario to ensure success. CCS can also assist in developing practices and succession plan that will lead to a sustainable program. </a:t>
            </a:r>
          </a:p>
          <a:p>
            <a:endParaRPr lang="en-US" dirty="0">
              <a:cs typeface="Calibri" panose="020F0502020204030204"/>
            </a:endParaRPr>
          </a:p>
          <a:p>
            <a:r>
              <a:rPr lang="en-US" b="1" dirty="0">
                <a:cs typeface="Calibri" panose="020F0502020204030204"/>
              </a:rPr>
              <a:t>[At this time you could also explain that the objective is for CCS to provide a lot of support in the beginning and that over time the school committee will become more self-sufficient as the WSB becomes integrated into the regular school routine]</a:t>
            </a:r>
          </a:p>
        </p:txBody>
      </p:sp>
      <p:sp>
        <p:nvSpPr>
          <p:cNvPr id="4" name="Slide Number Placeholder 3"/>
          <p:cNvSpPr>
            <a:spLocks noGrp="1"/>
          </p:cNvSpPr>
          <p:nvPr>
            <p:ph type="sldNum" sz="quarter" idx="10"/>
          </p:nvPr>
        </p:nvSpPr>
        <p:spPr/>
        <p:txBody>
          <a:bodyPr/>
          <a:lstStyle/>
          <a:p>
            <a:fld id="{AC4D1491-59D3-4E18-8973-D10820F4190D}" type="slidenum">
              <a:rPr lang="en-US" smtClean="0"/>
              <a:t>2</a:t>
            </a:fld>
            <a:endParaRPr lang="en-US"/>
          </a:p>
        </p:txBody>
      </p:sp>
    </p:spTree>
    <p:extLst>
      <p:ext uri="{BB962C8B-B14F-4D97-AF65-F5344CB8AC3E}">
        <p14:creationId xmlns:p14="http://schemas.microsoft.com/office/powerpoint/2010/main" val="2515349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be wondering what this had to do with Cancer</a:t>
            </a:r>
            <a:r>
              <a:rPr lang="en-US" baseline="0" dirty="0"/>
              <a:t> and Why CCS is involved in this type of project.</a:t>
            </a:r>
          </a:p>
          <a:p>
            <a:endParaRPr lang="en-US" baseline="0" dirty="0"/>
          </a:p>
          <a:p>
            <a:r>
              <a:rPr lang="en-US" sz="1200" b="0" i="0" kern="1200" dirty="0">
                <a:solidFill>
                  <a:schemeClr val="tx1"/>
                </a:solidFill>
                <a:effectLst/>
                <a:latin typeface="+mn-lt"/>
                <a:ea typeface="+mn-ea"/>
                <a:cs typeface="+mn-cs"/>
              </a:rPr>
              <a:t>CCS is dedicated to reducing the root causes of cancer, one of which is low physical activity. Regular physical activity over a lifetime can protect against certain cancers. In fact a recent study [the </a:t>
            </a:r>
            <a:r>
              <a:rPr lang="en-US" sz="1200" b="0" i="0" kern="1200" dirty="0" err="1">
                <a:solidFill>
                  <a:schemeClr val="tx1"/>
                </a:solidFill>
                <a:effectLst/>
                <a:latin typeface="+mn-lt"/>
                <a:ea typeface="+mn-ea"/>
                <a:cs typeface="+mn-cs"/>
              </a:rPr>
              <a:t>ComPARe</a:t>
            </a:r>
            <a:r>
              <a:rPr lang="en-US" sz="1200" b="0" i="0" kern="1200" dirty="0">
                <a:solidFill>
                  <a:schemeClr val="tx1"/>
                </a:solidFill>
                <a:effectLst/>
                <a:latin typeface="+mn-lt"/>
                <a:ea typeface="+mn-ea"/>
                <a:cs typeface="+mn-cs"/>
              </a:rPr>
              <a:t>] showed that 11,600 new cancer cases are due to physical inactivity and that 4 in 10 cancer case can be prevented through healthy living and policy. CCS is committed to supporting Canadians to adopt healthy lifestyles. A WSB gets children walking to school every day and active at a young age. It helps them to develop healthy habits early on and learn skills that will be carried into adulthood. </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4D1491-59D3-4E18-8973-D10820F4190D}" type="slidenum">
              <a:rPr lang="en-US" smtClean="0"/>
              <a:t>3</a:t>
            </a:fld>
            <a:endParaRPr lang="en-US"/>
          </a:p>
        </p:txBody>
      </p:sp>
    </p:spTree>
    <p:extLst>
      <p:ext uri="{BB962C8B-B14F-4D97-AF65-F5344CB8AC3E}">
        <p14:creationId xmlns:p14="http://schemas.microsoft.com/office/powerpoint/2010/main" val="3171069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process for implementing the WSB is summarized in 7 key steps…. [read 7 steps off the slide]</a:t>
            </a:r>
          </a:p>
          <a:p>
            <a:endParaRPr lang="en-US" baseline="0" dirty="0"/>
          </a:p>
          <a:p>
            <a:r>
              <a:rPr lang="en-US" baseline="0" dirty="0"/>
              <a:t>You will see in your guide the each step is laid out for you with a list of tools that are available to you, key actions to complete and tips to assist you. </a:t>
            </a:r>
          </a:p>
          <a:p>
            <a:endParaRPr lang="en-US" baseline="0" dirty="0"/>
          </a:p>
          <a:p>
            <a:r>
              <a:rPr lang="en-US" baseline="0" dirty="0"/>
              <a:t>[Demonstrate how/where they can access the “tools” listed in the Guide] – Google Drive folder will be shared with the committee.</a:t>
            </a:r>
          </a:p>
        </p:txBody>
      </p:sp>
      <p:sp>
        <p:nvSpPr>
          <p:cNvPr id="4" name="Slide Number Placeholder 3"/>
          <p:cNvSpPr>
            <a:spLocks noGrp="1"/>
          </p:cNvSpPr>
          <p:nvPr>
            <p:ph type="sldNum" sz="quarter" idx="10"/>
          </p:nvPr>
        </p:nvSpPr>
        <p:spPr/>
        <p:txBody>
          <a:bodyPr/>
          <a:lstStyle/>
          <a:p>
            <a:fld id="{AC4D1491-59D3-4E18-8973-D10820F4190D}" type="slidenum">
              <a:rPr lang="en-US" smtClean="0"/>
              <a:t>4</a:t>
            </a:fld>
            <a:endParaRPr lang="en-US"/>
          </a:p>
        </p:txBody>
      </p:sp>
    </p:spTree>
    <p:extLst>
      <p:ext uri="{BB962C8B-B14F-4D97-AF65-F5344CB8AC3E}">
        <p14:creationId xmlns:p14="http://schemas.microsoft.com/office/powerpoint/2010/main" val="354206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a:t>
            </a:r>
            <a:r>
              <a:rPr lang="en-US" baseline="0" dirty="0"/>
              <a:t> you get started on the implementation of the program there are a few questions to consider. Some of these items will depend on the number of volunteers as well as the school policies</a:t>
            </a:r>
          </a:p>
          <a:p>
            <a:endParaRPr lang="en-US" baseline="0" dirty="0"/>
          </a:p>
          <a:p>
            <a:r>
              <a:rPr lang="en-US" baseline="0" dirty="0"/>
              <a:t># of days – many groups start with a Walk Wednesday or only a few days per week and built to a 5 day program, other feel starting with 5 days is best as it offers consistency</a:t>
            </a:r>
          </a:p>
          <a:p>
            <a:endParaRPr lang="en-US" baseline="0" dirty="0"/>
          </a:p>
          <a:p>
            <a:r>
              <a:rPr lang="en-US" baseline="0" dirty="0"/>
              <a:t>Seasonal / Year-round – most schools operate Sept-Nov, Apr – June while others may choose to operate year round (consider volunteer requirements, weather, snow clearing etc.)</a:t>
            </a:r>
          </a:p>
          <a:p>
            <a:endParaRPr lang="en-US" baseline="0" dirty="0"/>
          </a:p>
          <a:p>
            <a:r>
              <a:rPr lang="en-US" baseline="0" dirty="0"/>
              <a:t>Morning only – most operate in the morning only as after school students often have varying destinations (sports, day care, to a friends house etc.)</a:t>
            </a:r>
          </a:p>
          <a:p>
            <a:endParaRPr lang="en-US" baseline="0" dirty="0"/>
          </a:p>
          <a:p>
            <a:r>
              <a:rPr lang="en-US" baseline="0" dirty="0"/>
              <a:t>Absent Walkers – does a participant need to advise if they will be absent? Does the Walk Leader need to notify school of an absent Walker? Usually the answer is no, just like the motorized bus. Parents are generally required to report absences to school so not necessary to advise the Walk Leader.</a:t>
            </a:r>
          </a:p>
          <a:p>
            <a:endParaRPr lang="en-US" baseline="0" dirty="0"/>
          </a:p>
          <a:p>
            <a:r>
              <a:rPr lang="en-US" baseline="0" dirty="0"/>
              <a:t>Absent Walk Leaders – Walk Leaders should not be absent as they have committed to walking, however circumstances can arise and a Walk Leader will be absent. Be sure to develop a clear protocol so that students are not left standing the road (VERY IMPORTANT)</a:t>
            </a:r>
          </a:p>
          <a:p>
            <a:endParaRPr lang="en-US" baseline="0" dirty="0"/>
          </a:p>
          <a:p>
            <a:r>
              <a:rPr lang="en-US" baseline="0" dirty="0"/>
              <a:t>Motorized bus – if students are eligible for bussing will they still retain their seat on the bus, particularly with seasonal programs? Parents are more likely to try WSB is they are not giving up the bus seat.</a:t>
            </a:r>
          </a:p>
          <a:p>
            <a:endParaRPr lang="en-US" baseline="0" dirty="0"/>
          </a:p>
          <a:p>
            <a:r>
              <a:rPr lang="en-US" baseline="0" dirty="0" err="1"/>
              <a:t>Behaviour</a:t>
            </a:r>
            <a:r>
              <a:rPr lang="en-US" baseline="0" dirty="0"/>
              <a:t> issues – volunteers need to report this to the principal</a:t>
            </a:r>
          </a:p>
          <a:p>
            <a:endParaRPr lang="en-US" baseline="0" dirty="0"/>
          </a:p>
          <a:p>
            <a:r>
              <a:rPr lang="en-US" baseline="0" dirty="0"/>
              <a:t>Risk Management (Handout) – discuss recommendations which were vetted by OSBIE, committee must also refer to school policies when determining ratios etc. </a:t>
            </a:r>
          </a:p>
          <a:p>
            <a:endParaRPr lang="en-US" baseline="0" dirty="0"/>
          </a:p>
        </p:txBody>
      </p:sp>
      <p:sp>
        <p:nvSpPr>
          <p:cNvPr id="4" name="Slide Number Placeholder 3"/>
          <p:cNvSpPr>
            <a:spLocks noGrp="1"/>
          </p:cNvSpPr>
          <p:nvPr>
            <p:ph type="sldNum" sz="quarter" idx="10"/>
          </p:nvPr>
        </p:nvSpPr>
        <p:spPr/>
        <p:txBody>
          <a:bodyPr/>
          <a:lstStyle/>
          <a:p>
            <a:fld id="{AC4D1491-59D3-4E18-8973-D10820F4190D}" type="slidenum">
              <a:rPr lang="en-US" smtClean="0"/>
              <a:t>5</a:t>
            </a:fld>
            <a:endParaRPr lang="en-US"/>
          </a:p>
        </p:txBody>
      </p:sp>
    </p:spTree>
    <p:extLst>
      <p:ext uri="{BB962C8B-B14F-4D97-AF65-F5344CB8AC3E}">
        <p14:creationId xmlns:p14="http://schemas.microsoft.com/office/powerpoint/2010/main" val="693101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[Complete</a:t>
            </a:r>
            <a:r>
              <a:rPr lang="en-US" b="1" baseline="0" dirty="0"/>
              <a:t> this slide with results specific to the school you are presenting to]</a:t>
            </a:r>
          </a:p>
          <a:p>
            <a:endParaRPr lang="en-US" b="1" baseline="0" dirty="0"/>
          </a:p>
          <a:p>
            <a:r>
              <a:rPr lang="en-US" baseline="0" dirty="0"/>
              <a:t>The first step to implementing the WSB is to conduct a survey within the school to determine if there is interest in the program, potential routes, and interest in parents to volunteer.</a:t>
            </a:r>
          </a:p>
          <a:p>
            <a:endParaRPr lang="en-US" baseline="0" dirty="0"/>
          </a:p>
          <a:p>
            <a:r>
              <a:rPr lang="en-US" baseline="0" dirty="0"/>
              <a:t>This survey has already been completed for your school. These are the results: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C4D1491-59D3-4E18-8973-D10820F4190D}" type="slidenum">
              <a:rPr lang="en-US" smtClean="0"/>
              <a:t>6</a:t>
            </a:fld>
            <a:endParaRPr lang="en-US"/>
          </a:p>
        </p:txBody>
      </p:sp>
    </p:spTree>
    <p:extLst>
      <p:ext uri="{BB962C8B-B14F-4D97-AF65-F5344CB8AC3E}">
        <p14:creationId xmlns:p14="http://schemas.microsoft.com/office/powerpoint/2010/main" val="1055890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process has already started as you are all here, the next step is to select a Team Leader and assign roles</a:t>
            </a:r>
          </a:p>
          <a:p>
            <a:endParaRPr lang="en-US" baseline="0" dirty="0"/>
          </a:p>
          <a:p>
            <a:r>
              <a:rPr lang="en-US" baseline="0" dirty="0"/>
              <a:t>[Discuss the roles, try to assign roles, if people don’t seem ready to commit to one role, suggest they think about throughout the training and we will assign the roles before leaving today]</a:t>
            </a:r>
          </a:p>
          <a:p>
            <a:endParaRPr lang="en-US" baseline="0" dirty="0"/>
          </a:p>
          <a:p>
            <a:r>
              <a:rPr lang="en-US" baseline="0" dirty="0"/>
              <a:t>Roles</a:t>
            </a:r>
          </a:p>
          <a:p>
            <a:endParaRPr lang="en-US" baseline="0" dirty="0"/>
          </a:p>
          <a:p>
            <a:pPr marL="171450" indent="-171450">
              <a:buFontTx/>
              <a:buChar char="-"/>
            </a:pPr>
            <a:r>
              <a:rPr lang="en-US" baseline="0" dirty="0"/>
              <a:t>Team Leader – keeps planning on track, calls meetings, liaison with school principal, key contact for CCS rep.</a:t>
            </a:r>
          </a:p>
          <a:p>
            <a:pPr marL="171450" indent="-171450">
              <a:buFontTx/>
              <a:buChar char="-"/>
            </a:pPr>
            <a:r>
              <a:rPr lang="en-US" baseline="0" dirty="0"/>
              <a:t>Promotion – promoting the program within the school and the community to increase registrations and volunteers</a:t>
            </a:r>
          </a:p>
          <a:p>
            <a:pPr marL="171450" indent="-171450">
              <a:buFontTx/>
              <a:buChar char="-"/>
            </a:pPr>
            <a:r>
              <a:rPr lang="en-US" baseline="0" dirty="0"/>
              <a:t>Volunteer Recruitment </a:t>
            </a:r>
          </a:p>
          <a:p>
            <a:pPr marL="171450" indent="-171450">
              <a:buFontTx/>
              <a:buChar char="-"/>
            </a:pPr>
            <a:r>
              <a:rPr lang="en-US" baseline="0" dirty="0"/>
              <a:t>Volunteer Manager – schedules volunteers, organizes volunteer training session, deals with absences etc.</a:t>
            </a:r>
          </a:p>
          <a:p>
            <a:pPr marL="171450" indent="-171450">
              <a:buFontTx/>
              <a:buChar char="-"/>
            </a:pPr>
            <a:r>
              <a:rPr lang="en-US" baseline="0" dirty="0"/>
              <a:t>Registration – administers registration of the participants, communications to parents confirming route etc.</a:t>
            </a:r>
          </a:p>
          <a:p>
            <a:pPr marL="171450" indent="-171450">
              <a:buFontTx/>
              <a:buChar char="-"/>
            </a:pPr>
            <a:r>
              <a:rPr lang="en-US" baseline="0" dirty="0"/>
              <a:t>Route Planning – develop route plan and schedule.</a:t>
            </a:r>
          </a:p>
          <a:p>
            <a:pPr marL="171450" indent="-171450">
              <a:buFontTx/>
              <a:buChar char="-"/>
            </a:pPr>
            <a:endParaRPr lang="en-US" baseline="0"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C4D1491-59D3-4E18-8973-D10820F4190D}" type="slidenum">
              <a:rPr lang="en-US" smtClean="0"/>
              <a:t>7</a:t>
            </a:fld>
            <a:endParaRPr lang="en-US"/>
          </a:p>
        </p:txBody>
      </p:sp>
    </p:spTree>
    <p:extLst>
      <p:ext uri="{BB962C8B-B14F-4D97-AF65-F5344CB8AC3E}">
        <p14:creationId xmlns:p14="http://schemas.microsoft.com/office/powerpoint/2010/main" val="2899899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creating a route there are a few things to consider:</a:t>
            </a:r>
          </a:p>
          <a:p>
            <a:endParaRPr lang="en-US" dirty="0"/>
          </a:p>
          <a:p>
            <a:r>
              <a:rPr lang="en-US" dirty="0"/>
              <a:t>Where do most students live</a:t>
            </a:r>
          </a:p>
          <a:p>
            <a:r>
              <a:rPr lang="en-US" dirty="0"/>
              <a:t>Distance 1-1.6km</a:t>
            </a:r>
          </a:p>
          <a:p>
            <a:r>
              <a:rPr lang="en-US" dirty="0"/>
              <a:t>Direct</a:t>
            </a:r>
          </a:p>
          <a:p>
            <a:r>
              <a:rPr lang="en-US" dirty="0"/>
              <a:t>Consider</a:t>
            </a:r>
            <a:r>
              <a:rPr lang="en-US" baseline="0" dirty="0"/>
              <a:t> walking pace of children (8min/500m)</a:t>
            </a:r>
          </a:p>
          <a:p>
            <a:r>
              <a:rPr lang="en-US" baseline="0" dirty="0"/>
              <a:t>Safety/ Hazards</a:t>
            </a:r>
          </a:p>
          <a:p>
            <a:endParaRPr lang="en-US" baseline="0" dirty="0"/>
          </a:p>
          <a:p>
            <a:r>
              <a:rPr lang="en-US" baseline="0" dirty="0"/>
              <a:t>Indicate 4-5 time markers on the map</a:t>
            </a:r>
          </a:p>
          <a:p>
            <a:r>
              <a:rPr lang="en-US" baseline="0" dirty="0"/>
              <a:t>Plan to arrive at school a few minutes after supervision begins at least 5 minutes before the bell. </a:t>
            </a:r>
          </a:p>
          <a:p>
            <a:endParaRPr lang="en-US" baseline="0" dirty="0"/>
          </a:p>
          <a:p>
            <a:r>
              <a:rPr lang="en-US" baseline="0" dirty="0"/>
              <a:t>[Show a map of the area with responses from the survey plotted on the map – lead a discussion of potential route(s)]</a:t>
            </a:r>
          </a:p>
          <a:p>
            <a:r>
              <a:rPr lang="en-US" baseline="0" dirty="0"/>
              <a:t>Remember to consider how many volunteers you will need and where the most students are located. </a:t>
            </a:r>
          </a:p>
          <a:p>
            <a:endParaRPr lang="en-US" baseline="0" dirty="0"/>
          </a:p>
          <a:p>
            <a:r>
              <a:rPr lang="en-US" baseline="0" dirty="0"/>
              <a:t>Student </a:t>
            </a:r>
            <a:r>
              <a:rPr lang="en-US" baseline="0" dirty="0" err="1"/>
              <a:t>Transporation</a:t>
            </a:r>
            <a:r>
              <a:rPr lang="en-US" baseline="0" dirty="0"/>
              <a:t> Services or Police Services can also be consulted on appropriate routes.</a:t>
            </a:r>
            <a:endParaRPr lang="en-US" dirty="0"/>
          </a:p>
        </p:txBody>
      </p:sp>
      <p:sp>
        <p:nvSpPr>
          <p:cNvPr id="4" name="Slide Number Placeholder 3"/>
          <p:cNvSpPr>
            <a:spLocks noGrp="1"/>
          </p:cNvSpPr>
          <p:nvPr>
            <p:ph type="sldNum" sz="quarter" idx="10"/>
          </p:nvPr>
        </p:nvSpPr>
        <p:spPr/>
        <p:txBody>
          <a:bodyPr/>
          <a:lstStyle/>
          <a:p>
            <a:fld id="{AC4D1491-59D3-4E18-8973-D10820F4190D}" type="slidenum">
              <a:rPr lang="en-US" smtClean="0"/>
              <a:t>8</a:t>
            </a:fld>
            <a:endParaRPr lang="en-US"/>
          </a:p>
        </p:txBody>
      </p:sp>
    </p:spTree>
    <p:extLst>
      <p:ext uri="{BB962C8B-B14F-4D97-AF65-F5344CB8AC3E}">
        <p14:creationId xmlns:p14="http://schemas.microsoft.com/office/powerpoint/2010/main" val="2740070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need to inform parents</a:t>
            </a:r>
            <a:r>
              <a:rPr lang="en-US" baseline="0" dirty="0"/>
              <a:t> that this program is now being offered at the school as well as get word out in the community to attract volunteers. </a:t>
            </a:r>
          </a:p>
          <a:p>
            <a:endParaRPr lang="en-US" baseline="0" dirty="0"/>
          </a:p>
          <a:p>
            <a:r>
              <a:rPr lang="en-US" baseline="0" dirty="0"/>
              <a:t>CCS provides tools to assist with promotion (parent invitation, volunteer postcard, volunteers poster, sell sheet, website, social media posts)</a:t>
            </a:r>
          </a:p>
          <a:p>
            <a:endParaRPr lang="en-US" baseline="0" dirty="0"/>
          </a:p>
          <a:p>
            <a:r>
              <a:rPr lang="en-US" baseline="0" dirty="0"/>
              <a:t>[Have the group brainstorm different communication channels to use within the school community and then ideas to get the word out more broadly in the </a:t>
            </a:r>
            <a:r>
              <a:rPr lang="en-US" baseline="0" dirty="0" err="1"/>
              <a:t>neighbourhood</a:t>
            </a:r>
            <a:r>
              <a:rPr lang="en-US" baseline="0" dirty="0"/>
              <a:t>/city]</a:t>
            </a:r>
            <a:endParaRPr lang="en-US" dirty="0"/>
          </a:p>
        </p:txBody>
      </p:sp>
      <p:sp>
        <p:nvSpPr>
          <p:cNvPr id="4" name="Slide Number Placeholder 3"/>
          <p:cNvSpPr>
            <a:spLocks noGrp="1"/>
          </p:cNvSpPr>
          <p:nvPr>
            <p:ph type="sldNum" sz="quarter" idx="10"/>
          </p:nvPr>
        </p:nvSpPr>
        <p:spPr/>
        <p:txBody>
          <a:bodyPr/>
          <a:lstStyle/>
          <a:p>
            <a:fld id="{AC4D1491-59D3-4E18-8973-D10820F4190D}" type="slidenum">
              <a:rPr lang="en-US" smtClean="0"/>
              <a:t>9</a:t>
            </a:fld>
            <a:endParaRPr lang="en-US"/>
          </a:p>
        </p:txBody>
      </p:sp>
    </p:spTree>
    <p:extLst>
      <p:ext uri="{BB962C8B-B14F-4D97-AF65-F5344CB8AC3E}">
        <p14:creationId xmlns:p14="http://schemas.microsoft.com/office/powerpoint/2010/main" val="320957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E3748F-0013-534E-B933-FA54FAE90449}" type="datetimeFigureOut">
              <a:rPr lang="en-US" smtClean="0"/>
              <a:t>6/14/21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2E9FB-B475-3340-B008-81B0C80E091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E3748F-0013-534E-B933-FA54FAE90449}" type="datetimeFigureOut">
              <a:rPr lang="en-US" smtClean="0"/>
              <a:t>6/14/21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2E9FB-B475-3340-B008-81B0C80E091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E3748F-0013-534E-B933-FA54FAE90449}" type="datetimeFigureOut">
              <a:rPr lang="en-US" smtClean="0"/>
              <a:t>6/14/21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2E9FB-B475-3340-B008-81B0C80E091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1F4E697-E025-814D-8CC5-BD5F6365BC99}" type="datetimeFigureOut">
              <a:rPr lang="en-US" smtClean="0"/>
              <a:t>6/14/21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390E8-A698-2F44-BD52-8839083877F5}" type="slidenum">
              <a:rPr lang="en-US" smtClean="0"/>
              <a:t>‹#›</a:t>
            </a:fld>
            <a:endParaRPr lang="en-US"/>
          </a:p>
        </p:txBody>
      </p:sp>
    </p:spTree>
    <p:extLst>
      <p:ext uri="{BB962C8B-B14F-4D97-AF65-F5344CB8AC3E}">
        <p14:creationId xmlns:p14="http://schemas.microsoft.com/office/powerpoint/2010/main" val="1927250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F4E697-E025-814D-8CC5-BD5F6365BC99}" type="datetimeFigureOut">
              <a:rPr lang="en-US" smtClean="0"/>
              <a:t>6/14/21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390E8-A698-2F44-BD52-8839083877F5}" type="slidenum">
              <a:rPr lang="en-US" smtClean="0"/>
              <a:t>‹#›</a:t>
            </a:fld>
            <a:endParaRPr lang="en-US"/>
          </a:p>
        </p:txBody>
      </p:sp>
    </p:spTree>
    <p:extLst>
      <p:ext uri="{BB962C8B-B14F-4D97-AF65-F5344CB8AC3E}">
        <p14:creationId xmlns:p14="http://schemas.microsoft.com/office/powerpoint/2010/main" val="796280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F4E697-E025-814D-8CC5-BD5F6365BC99}" type="datetimeFigureOut">
              <a:rPr lang="en-US" smtClean="0"/>
              <a:t>6/14/21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390E8-A698-2F44-BD52-8839083877F5}" type="slidenum">
              <a:rPr lang="en-US" smtClean="0"/>
              <a:t>‹#›</a:t>
            </a:fld>
            <a:endParaRPr lang="en-US"/>
          </a:p>
        </p:txBody>
      </p:sp>
    </p:spTree>
    <p:extLst>
      <p:ext uri="{BB962C8B-B14F-4D97-AF65-F5344CB8AC3E}">
        <p14:creationId xmlns:p14="http://schemas.microsoft.com/office/powerpoint/2010/main" val="2115305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F4E697-E025-814D-8CC5-BD5F6365BC99}" type="datetimeFigureOut">
              <a:rPr lang="en-US" smtClean="0"/>
              <a:t>6/14/21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390E8-A698-2F44-BD52-8839083877F5}" type="slidenum">
              <a:rPr lang="en-US" smtClean="0"/>
              <a:t>‹#›</a:t>
            </a:fld>
            <a:endParaRPr lang="en-US"/>
          </a:p>
        </p:txBody>
      </p:sp>
    </p:spTree>
    <p:extLst>
      <p:ext uri="{BB962C8B-B14F-4D97-AF65-F5344CB8AC3E}">
        <p14:creationId xmlns:p14="http://schemas.microsoft.com/office/powerpoint/2010/main" val="343627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F4E697-E025-814D-8CC5-BD5F6365BC99}" type="datetimeFigureOut">
              <a:rPr lang="en-US" smtClean="0"/>
              <a:t>6/14/21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0390E8-A698-2F44-BD52-8839083877F5}" type="slidenum">
              <a:rPr lang="en-US" smtClean="0"/>
              <a:t>‹#›</a:t>
            </a:fld>
            <a:endParaRPr lang="en-US"/>
          </a:p>
        </p:txBody>
      </p:sp>
    </p:spTree>
    <p:extLst>
      <p:ext uri="{BB962C8B-B14F-4D97-AF65-F5344CB8AC3E}">
        <p14:creationId xmlns:p14="http://schemas.microsoft.com/office/powerpoint/2010/main" val="770470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F4E697-E025-814D-8CC5-BD5F6365BC99}" type="datetimeFigureOut">
              <a:rPr lang="en-US" smtClean="0"/>
              <a:t>6/14/21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0390E8-A698-2F44-BD52-8839083877F5}" type="slidenum">
              <a:rPr lang="en-US" smtClean="0"/>
              <a:t>‹#›</a:t>
            </a:fld>
            <a:endParaRPr lang="en-US"/>
          </a:p>
        </p:txBody>
      </p:sp>
    </p:spTree>
    <p:extLst>
      <p:ext uri="{BB962C8B-B14F-4D97-AF65-F5344CB8AC3E}">
        <p14:creationId xmlns:p14="http://schemas.microsoft.com/office/powerpoint/2010/main" val="2124970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4E697-E025-814D-8CC5-BD5F6365BC99}" type="datetimeFigureOut">
              <a:rPr lang="en-US" smtClean="0"/>
              <a:t>6/14/21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0390E8-A698-2F44-BD52-8839083877F5}" type="slidenum">
              <a:rPr lang="en-US" smtClean="0"/>
              <a:t>‹#›</a:t>
            </a:fld>
            <a:endParaRPr lang="en-US"/>
          </a:p>
        </p:txBody>
      </p:sp>
    </p:spTree>
    <p:extLst>
      <p:ext uri="{BB962C8B-B14F-4D97-AF65-F5344CB8AC3E}">
        <p14:creationId xmlns:p14="http://schemas.microsoft.com/office/powerpoint/2010/main" val="1729723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F4E697-E025-814D-8CC5-BD5F6365BC99}" type="datetimeFigureOut">
              <a:rPr lang="en-US" smtClean="0"/>
              <a:t>6/14/21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390E8-A698-2F44-BD52-8839083877F5}" type="slidenum">
              <a:rPr lang="en-US" smtClean="0"/>
              <a:t>‹#›</a:t>
            </a:fld>
            <a:endParaRPr lang="en-US"/>
          </a:p>
        </p:txBody>
      </p:sp>
    </p:spTree>
    <p:extLst>
      <p:ext uri="{BB962C8B-B14F-4D97-AF65-F5344CB8AC3E}">
        <p14:creationId xmlns:p14="http://schemas.microsoft.com/office/powerpoint/2010/main" val="981457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E3748F-0013-534E-B933-FA54FAE90449}" type="datetimeFigureOut">
              <a:rPr lang="en-US" smtClean="0"/>
              <a:t>6/14/21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2E9FB-B475-3340-B008-81B0C80E0910}"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F4E697-E025-814D-8CC5-BD5F6365BC99}" type="datetimeFigureOut">
              <a:rPr lang="en-US" smtClean="0"/>
              <a:t>6/14/21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390E8-A698-2F44-BD52-8839083877F5}" type="slidenum">
              <a:rPr lang="en-US" smtClean="0"/>
              <a:t>‹#›</a:t>
            </a:fld>
            <a:endParaRPr lang="en-US"/>
          </a:p>
        </p:txBody>
      </p:sp>
    </p:spTree>
    <p:extLst>
      <p:ext uri="{BB962C8B-B14F-4D97-AF65-F5344CB8AC3E}">
        <p14:creationId xmlns:p14="http://schemas.microsoft.com/office/powerpoint/2010/main" val="539822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F4E697-E025-814D-8CC5-BD5F6365BC99}" type="datetimeFigureOut">
              <a:rPr lang="en-US" smtClean="0"/>
              <a:t>6/14/21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390E8-A698-2F44-BD52-8839083877F5}" type="slidenum">
              <a:rPr lang="en-US" smtClean="0"/>
              <a:t>‹#›</a:t>
            </a:fld>
            <a:endParaRPr lang="en-US"/>
          </a:p>
        </p:txBody>
      </p:sp>
    </p:spTree>
    <p:extLst>
      <p:ext uri="{BB962C8B-B14F-4D97-AF65-F5344CB8AC3E}">
        <p14:creationId xmlns:p14="http://schemas.microsoft.com/office/powerpoint/2010/main" val="1827328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F4E697-E025-814D-8CC5-BD5F6365BC99}" type="datetimeFigureOut">
              <a:rPr lang="en-US" smtClean="0"/>
              <a:t>6/14/21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390E8-A698-2F44-BD52-8839083877F5}" type="slidenum">
              <a:rPr lang="en-US" smtClean="0"/>
              <a:t>‹#›</a:t>
            </a:fld>
            <a:endParaRPr lang="en-US"/>
          </a:p>
        </p:txBody>
      </p:sp>
    </p:spTree>
    <p:extLst>
      <p:ext uri="{BB962C8B-B14F-4D97-AF65-F5344CB8AC3E}">
        <p14:creationId xmlns:p14="http://schemas.microsoft.com/office/powerpoint/2010/main" val="744699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E3748F-0013-534E-B933-FA54FAE90449}" type="datetimeFigureOut">
              <a:rPr lang="en-US" smtClean="0"/>
              <a:t>6/14/21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2E9FB-B475-3340-B008-81B0C80E091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E3748F-0013-534E-B933-FA54FAE90449}" type="datetimeFigureOut">
              <a:rPr lang="en-US" smtClean="0"/>
              <a:t>6/14/21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2E9FB-B475-3340-B008-81B0C80E091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E3748F-0013-534E-B933-FA54FAE90449}" type="datetimeFigureOut">
              <a:rPr lang="en-US" smtClean="0"/>
              <a:t>6/14/21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42E9FB-B475-3340-B008-81B0C80E091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E3748F-0013-534E-B933-FA54FAE90449}" type="datetimeFigureOut">
              <a:rPr lang="en-US" smtClean="0"/>
              <a:t>6/14/21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42E9FB-B475-3340-B008-81B0C80E091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3748F-0013-534E-B933-FA54FAE90449}" type="datetimeFigureOut">
              <a:rPr lang="en-US" smtClean="0"/>
              <a:t>6/14/21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42E9FB-B475-3340-B008-81B0C80E091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E3748F-0013-534E-B933-FA54FAE90449}" type="datetimeFigureOut">
              <a:rPr lang="en-US" smtClean="0"/>
              <a:t>6/14/21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2E9FB-B475-3340-B008-81B0C80E091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E3748F-0013-534E-B933-FA54FAE90449}" type="datetimeFigureOut">
              <a:rPr lang="en-US" smtClean="0"/>
              <a:t>6/14/21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2E9FB-B475-3340-B008-81B0C80E091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3748F-0013-534E-B933-FA54FAE90449}" type="datetimeFigureOut">
              <a:rPr lang="en-US" smtClean="0"/>
              <a:t>6/14/21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42E9FB-B475-3340-B008-81B0C80E0910}"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8136" y="0"/>
            <a:ext cx="9172136" cy="6856477"/>
          </a:xfrm>
          <a:prstGeom prst="rect">
            <a:avLst/>
          </a:prstGeom>
        </p:spPr>
      </p:pic>
    </p:spTree>
    <p:extLst>
      <p:ext uri="{BB962C8B-B14F-4D97-AF65-F5344CB8AC3E}">
        <p14:creationId xmlns:p14="http://schemas.microsoft.com/office/powerpoint/2010/main" val="560176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4E697-E025-814D-8CC5-BD5F6365BC99}" type="datetimeFigureOut">
              <a:rPr lang="en-US" smtClean="0"/>
              <a:t>6/14/21</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0390E8-A698-2F44-BD52-8839083877F5}" type="slidenum">
              <a:rPr lang="en-US" smtClean="0"/>
              <a:t>‹#›</a:t>
            </a:fld>
            <a:endParaRPr lang="en-US"/>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67186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tif"/><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solidFill>
                  <a:srgbClr val="00B0F0"/>
                </a:solidFill>
                <a:latin typeface="Rockwell" panose="02060603020205020403" pitchFamily="18" charset="0"/>
              </a:rPr>
              <a:t>Committee Training</a:t>
            </a:r>
          </a:p>
        </p:txBody>
      </p:sp>
      <p:sp>
        <p:nvSpPr>
          <p:cNvPr id="3" name="Subtitle 2"/>
          <p:cNvSpPr>
            <a:spLocks noGrp="1"/>
          </p:cNvSpPr>
          <p:nvPr>
            <p:ph type="subTitle" idx="1"/>
          </p:nvPr>
        </p:nvSpPr>
        <p:spPr/>
        <p:txBody>
          <a:bodyPr/>
          <a:lstStyle/>
          <a:p>
            <a:r>
              <a:rPr lang="en-US" dirty="0">
                <a:solidFill>
                  <a:srgbClr val="00B0F0"/>
                </a:solidFill>
                <a:latin typeface="Rockwell" panose="02060603020205020403" pitchFamily="18" charset="0"/>
              </a:rPr>
              <a:t>Walking </a:t>
            </a:r>
            <a:r>
              <a:rPr lang="en-US">
                <a:solidFill>
                  <a:srgbClr val="00B0F0"/>
                </a:solidFill>
                <a:latin typeface="Rockwell" panose="02060603020205020403" pitchFamily="18" charset="0"/>
              </a:rPr>
              <a:t>School Bus </a:t>
            </a:r>
            <a:endParaRPr lang="en-US" dirty="0">
              <a:solidFill>
                <a:srgbClr val="00B0F0"/>
              </a:solidFill>
              <a:latin typeface="Rockwell" panose="02060603020205020403" pitchFamily="18" charset="0"/>
            </a:endParaRPr>
          </a:p>
        </p:txBody>
      </p:sp>
    </p:spTree>
    <p:extLst>
      <p:ext uri="{BB962C8B-B14F-4D97-AF65-F5344CB8AC3E}">
        <p14:creationId xmlns:p14="http://schemas.microsoft.com/office/powerpoint/2010/main" val="1395659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latin typeface="Rockwell" panose="02060603020205020403" pitchFamily="18" charset="0"/>
              </a:rPr>
              <a:t>5. Start Registration</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65072" y="1564926"/>
            <a:ext cx="5858256" cy="3907536"/>
          </a:xfrm>
        </p:spPr>
      </p:pic>
    </p:spTree>
    <p:extLst>
      <p:ext uri="{BB962C8B-B14F-4D97-AF65-F5344CB8AC3E}">
        <p14:creationId xmlns:p14="http://schemas.microsoft.com/office/powerpoint/2010/main" val="3682281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70C0"/>
                </a:solidFill>
                <a:latin typeface="Rockwell" panose="02060603020205020403" pitchFamily="18" charset="0"/>
              </a:rPr>
              <a:t>6. Train and Organize Volunteers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49591" y="1444625"/>
            <a:ext cx="4244818" cy="4351338"/>
          </a:xfrm>
        </p:spPr>
      </p:pic>
    </p:spTree>
    <p:extLst>
      <p:ext uri="{BB962C8B-B14F-4D97-AF65-F5344CB8AC3E}">
        <p14:creationId xmlns:p14="http://schemas.microsoft.com/office/powerpoint/2010/main" val="1121292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latin typeface="Rockwell" panose="02060603020205020403" pitchFamily="18" charset="0"/>
              </a:rPr>
              <a:t>7. Walk!</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444" t="3700" r="-1444" b="4071"/>
          <a:stretch/>
        </p:blipFill>
        <p:spPr>
          <a:xfrm>
            <a:off x="1153911" y="1612899"/>
            <a:ext cx="7039378" cy="3835401"/>
          </a:xfrm>
        </p:spPr>
      </p:pic>
    </p:spTree>
    <p:extLst>
      <p:ext uri="{BB962C8B-B14F-4D97-AF65-F5344CB8AC3E}">
        <p14:creationId xmlns:p14="http://schemas.microsoft.com/office/powerpoint/2010/main" val="3463913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latin typeface="Rockwell" panose="02060603020205020403" pitchFamily="18" charset="0"/>
              </a:rPr>
              <a:t>What’s next?</a:t>
            </a:r>
          </a:p>
        </p:txBody>
      </p:sp>
      <p:sp>
        <p:nvSpPr>
          <p:cNvPr id="3" name="Content Placeholder 2"/>
          <p:cNvSpPr>
            <a:spLocks noGrp="1"/>
          </p:cNvSpPr>
          <p:nvPr>
            <p:ph idx="1"/>
          </p:nvPr>
        </p:nvSpPr>
        <p:spPr>
          <a:xfrm>
            <a:off x="628650" y="2143125"/>
            <a:ext cx="7886700" cy="4351338"/>
          </a:xfrm>
        </p:spPr>
        <p:txBody>
          <a:bodyPr/>
          <a:lstStyle/>
          <a:p>
            <a:pPr marL="0" indent="0">
              <a:buNone/>
            </a:pPr>
            <a:r>
              <a:rPr lang="en-US" dirty="0">
                <a:solidFill>
                  <a:srgbClr val="0070C0"/>
                </a:solidFill>
              </a:rPr>
              <a:t>Assign Roles</a:t>
            </a:r>
          </a:p>
          <a:p>
            <a:pPr marL="0" indent="0">
              <a:buNone/>
            </a:pPr>
            <a:endParaRPr lang="en-US" dirty="0">
              <a:solidFill>
                <a:srgbClr val="0070C0"/>
              </a:solidFill>
            </a:endParaRPr>
          </a:p>
          <a:p>
            <a:pPr marL="0" indent="0">
              <a:buNone/>
            </a:pPr>
            <a:r>
              <a:rPr lang="en-US" dirty="0">
                <a:solidFill>
                  <a:srgbClr val="0070C0"/>
                </a:solidFill>
              </a:rPr>
              <a:t>Action Items</a:t>
            </a:r>
          </a:p>
          <a:p>
            <a:pPr marL="0" indent="0">
              <a:buNone/>
            </a:pPr>
            <a:endParaRPr lang="en-US" dirty="0">
              <a:solidFill>
                <a:srgbClr val="0070C0"/>
              </a:solidFill>
            </a:endParaRPr>
          </a:p>
          <a:p>
            <a:pPr marL="0" indent="0">
              <a:buNone/>
            </a:pPr>
            <a:r>
              <a:rPr lang="en-US" dirty="0">
                <a:solidFill>
                  <a:srgbClr val="0070C0"/>
                </a:solidFill>
              </a:rPr>
              <a:t>Timeline</a:t>
            </a:r>
          </a:p>
        </p:txBody>
      </p:sp>
      <p:pic>
        <p:nvPicPr>
          <p:cNvPr id="5" name="Picture 4"/>
          <p:cNvPicPr>
            <a:picLocks noChangeAspect="1"/>
          </p:cNvPicPr>
          <p:nvPr/>
        </p:nvPicPr>
        <p:blipFill>
          <a:blip r:embed="rId3"/>
          <a:stretch>
            <a:fillRect/>
          </a:stretch>
        </p:blipFill>
        <p:spPr>
          <a:xfrm>
            <a:off x="3643312" y="1825625"/>
            <a:ext cx="4872038" cy="3160713"/>
          </a:xfrm>
          <a:prstGeom prst="rect">
            <a:avLst/>
          </a:prstGeom>
        </p:spPr>
      </p:pic>
    </p:spTree>
    <p:extLst>
      <p:ext uri="{BB962C8B-B14F-4D97-AF65-F5344CB8AC3E}">
        <p14:creationId xmlns:p14="http://schemas.microsoft.com/office/powerpoint/2010/main" val="3083369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70C0"/>
                </a:solidFill>
                <a:latin typeface="Rockwell" panose="02060603020205020403" pitchFamily="18" charset="0"/>
              </a:rPr>
              <a:t>Welcome to the Team!</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1871413"/>
            <a:ext cx="7886700" cy="3142161"/>
          </a:xfrm>
        </p:spPr>
      </p:pic>
    </p:spTree>
    <p:extLst>
      <p:ext uri="{BB962C8B-B14F-4D97-AF65-F5344CB8AC3E}">
        <p14:creationId xmlns:p14="http://schemas.microsoft.com/office/powerpoint/2010/main" val="1117995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070C0"/>
                </a:solidFill>
                <a:latin typeface="Rockwell" panose="02060603020205020403" pitchFamily="18" charset="0"/>
              </a:rPr>
              <a:t>Role of the Committee</a:t>
            </a:r>
          </a:p>
        </p:txBody>
      </p:sp>
      <p:sp>
        <p:nvSpPr>
          <p:cNvPr id="6" name="Text Placeholder 5"/>
          <p:cNvSpPr>
            <a:spLocks noGrp="1"/>
          </p:cNvSpPr>
          <p:nvPr>
            <p:ph type="body" idx="1"/>
          </p:nvPr>
        </p:nvSpPr>
        <p:spPr>
          <a:xfrm>
            <a:off x="627062" y="1060151"/>
            <a:ext cx="3868737" cy="823912"/>
          </a:xfrm>
        </p:spPr>
        <p:txBody>
          <a:bodyPr/>
          <a:lstStyle/>
          <a:p>
            <a:r>
              <a:rPr lang="en-US" dirty="0"/>
              <a:t>School – Program Lead	</a:t>
            </a:r>
          </a:p>
        </p:txBody>
      </p:sp>
      <p:sp>
        <p:nvSpPr>
          <p:cNvPr id="7" name="Content Placeholder 6"/>
          <p:cNvSpPr>
            <a:spLocks noGrp="1"/>
          </p:cNvSpPr>
          <p:nvPr>
            <p:ph sz="half" idx="2"/>
          </p:nvPr>
        </p:nvSpPr>
        <p:spPr>
          <a:xfrm>
            <a:off x="480336" y="2055578"/>
            <a:ext cx="3868737" cy="3684588"/>
          </a:xfrm>
        </p:spPr>
        <p:txBody>
          <a:bodyPr>
            <a:normAutofit lnSpcReduction="10000"/>
          </a:bodyPr>
          <a:lstStyle/>
          <a:p>
            <a:r>
              <a:rPr lang="en-US" sz="2400" dirty="0"/>
              <a:t>Appoint key contact</a:t>
            </a:r>
          </a:p>
          <a:p>
            <a:r>
              <a:rPr lang="en-US" sz="2400" dirty="0"/>
              <a:t>Form Committee to organize and implement</a:t>
            </a:r>
          </a:p>
          <a:p>
            <a:r>
              <a:rPr lang="en-US" sz="2400" dirty="0"/>
              <a:t>Route planning</a:t>
            </a:r>
          </a:p>
          <a:p>
            <a:r>
              <a:rPr lang="en-US" sz="2400" dirty="0"/>
              <a:t>Volunteer recruitment, training and management</a:t>
            </a:r>
          </a:p>
          <a:p>
            <a:r>
              <a:rPr lang="en-US" sz="2400" dirty="0"/>
              <a:t>Manage own website account.</a:t>
            </a:r>
          </a:p>
          <a:p>
            <a:r>
              <a:rPr lang="en-US" sz="2400" dirty="0"/>
              <a:t>Participate in Evaluation</a:t>
            </a:r>
          </a:p>
        </p:txBody>
      </p:sp>
      <p:sp>
        <p:nvSpPr>
          <p:cNvPr id="8" name="Text Placeholder 7"/>
          <p:cNvSpPr>
            <a:spLocks noGrp="1"/>
          </p:cNvSpPr>
          <p:nvPr>
            <p:ph type="body" sz="quarter" idx="3"/>
          </p:nvPr>
        </p:nvSpPr>
        <p:spPr>
          <a:xfrm>
            <a:off x="4625974" y="1060151"/>
            <a:ext cx="3887788" cy="823912"/>
          </a:xfrm>
        </p:spPr>
        <p:txBody>
          <a:bodyPr/>
          <a:lstStyle/>
          <a:p>
            <a:r>
              <a:rPr lang="en-US" dirty="0"/>
              <a:t>CCS – Supportive Role</a:t>
            </a:r>
          </a:p>
        </p:txBody>
      </p:sp>
      <p:sp>
        <p:nvSpPr>
          <p:cNvPr id="9" name="Content Placeholder 8"/>
          <p:cNvSpPr>
            <a:spLocks noGrp="1"/>
          </p:cNvSpPr>
          <p:nvPr>
            <p:ph sz="quarter" idx="4"/>
          </p:nvPr>
        </p:nvSpPr>
        <p:spPr>
          <a:xfrm>
            <a:off x="4775876" y="2055578"/>
            <a:ext cx="3887788" cy="3684588"/>
          </a:xfrm>
        </p:spPr>
        <p:txBody>
          <a:bodyPr>
            <a:normAutofit lnSpcReduction="10000"/>
          </a:bodyPr>
          <a:lstStyle/>
          <a:p>
            <a:r>
              <a:rPr lang="en-US" sz="2400" dirty="0"/>
              <a:t>Provide Trainings</a:t>
            </a:r>
          </a:p>
          <a:p>
            <a:r>
              <a:rPr lang="en-US" sz="2400" dirty="0"/>
              <a:t>Provide Guide and tools</a:t>
            </a:r>
          </a:p>
          <a:p>
            <a:r>
              <a:rPr lang="en-US" sz="2400" dirty="0"/>
              <a:t>Support in volunteer recruitment and training</a:t>
            </a:r>
          </a:p>
          <a:p>
            <a:r>
              <a:rPr lang="en-US" sz="2400" dirty="0"/>
              <a:t>Provide promotional and program materials</a:t>
            </a:r>
          </a:p>
          <a:p>
            <a:r>
              <a:rPr lang="en-US" sz="2400" dirty="0"/>
              <a:t>Provide website for online registration</a:t>
            </a:r>
          </a:p>
          <a:p>
            <a:pPr marL="0" indent="0">
              <a:buNone/>
            </a:pPr>
            <a:endParaRPr lang="en-US" dirty="0"/>
          </a:p>
        </p:txBody>
      </p:sp>
    </p:spTree>
    <p:extLst>
      <p:ext uri="{BB962C8B-B14F-4D97-AF65-F5344CB8AC3E}">
        <p14:creationId xmlns:p14="http://schemas.microsoft.com/office/powerpoint/2010/main" val="621700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latin typeface="Rockwell" panose="02060603020205020403" pitchFamily="18" charset="0"/>
              </a:rPr>
              <a:t>Why is CCS Involved?</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4410" y="1690688"/>
            <a:ext cx="7375867" cy="3241900"/>
          </a:xfrm>
        </p:spPr>
      </p:pic>
      <p:sp>
        <p:nvSpPr>
          <p:cNvPr id="7" name="TextBox 6"/>
          <p:cNvSpPr txBox="1"/>
          <p:nvPr/>
        </p:nvSpPr>
        <p:spPr>
          <a:xfrm>
            <a:off x="2053883" y="5092505"/>
            <a:ext cx="7244861" cy="523220"/>
          </a:xfrm>
          <a:prstGeom prst="rect">
            <a:avLst/>
          </a:prstGeom>
          <a:noFill/>
        </p:spPr>
        <p:txBody>
          <a:bodyPr wrap="square" rtlCol="0">
            <a:spAutoFit/>
          </a:bodyPr>
          <a:lstStyle/>
          <a:p>
            <a:r>
              <a:rPr lang="en-US" sz="2800" dirty="0">
                <a:solidFill>
                  <a:srgbClr val="0070C0"/>
                </a:solidFill>
              </a:rPr>
              <a:t>Active lifestyle reduces cancer risk.</a:t>
            </a:r>
          </a:p>
        </p:txBody>
      </p:sp>
    </p:spTree>
    <p:extLst>
      <p:ext uri="{BB962C8B-B14F-4D97-AF65-F5344CB8AC3E}">
        <p14:creationId xmlns:p14="http://schemas.microsoft.com/office/powerpoint/2010/main" val="89281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latin typeface="Rockwell" panose="02060603020205020403" pitchFamily="18" charset="0"/>
              </a:rPr>
              <a:t>Steps to Implementation</a:t>
            </a:r>
          </a:p>
        </p:txBody>
      </p:sp>
      <p:sp>
        <p:nvSpPr>
          <p:cNvPr id="3" name="Content Placeholder 2"/>
          <p:cNvSpPr>
            <a:spLocks noGrp="1"/>
          </p:cNvSpPr>
          <p:nvPr>
            <p:ph idx="1"/>
          </p:nvPr>
        </p:nvSpPr>
        <p:spPr/>
        <p:txBody>
          <a:bodyPr/>
          <a:lstStyle/>
          <a:p>
            <a:pPr marL="514350" indent="-514350">
              <a:buAutoNum type="arabicPeriod"/>
            </a:pPr>
            <a:r>
              <a:rPr lang="en-US" dirty="0">
                <a:solidFill>
                  <a:srgbClr val="0070C0"/>
                </a:solidFill>
              </a:rPr>
              <a:t>Conduct a Survey</a:t>
            </a:r>
          </a:p>
          <a:p>
            <a:pPr marL="514350" indent="-514350">
              <a:buAutoNum type="arabicPeriod"/>
            </a:pPr>
            <a:r>
              <a:rPr lang="en-US" dirty="0">
                <a:solidFill>
                  <a:srgbClr val="0070C0"/>
                </a:solidFill>
              </a:rPr>
              <a:t>Form the Committee</a:t>
            </a:r>
          </a:p>
          <a:p>
            <a:pPr marL="514350" indent="-514350">
              <a:buAutoNum type="arabicPeriod"/>
            </a:pPr>
            <a:r>
              <a:rPr lang="en-US" dirty="0">
                <a:solidFill>
                  <a:srgbClr val="0070C0"/>
                </a:solidFill>
              </a:rPr>
              <a:t>Create a route</a:t>
            </a:r>
          </a:p>
          <a:p>
            <a:pPr marL="514350" indent="-514350">
              <a:buAutoNum type="arabicPeriod"/>
            </a:pPr>
            <a:r>
              <a:rPr lang="en-US" dirty="0">
                <a:solidFill>
                  <a:srgbClr val="0070C0"/>
                </a:solidFill>
              </a:rPr>
              <a:t>Promote the Program</a:t>
            </a:r>
          </a:p>
          <a:p>
            <a:pPr marL="514350" indent="-514350">
              <a:buAutoNum type="arabicPeriod"/>
            </a:pPr>
            <a:r>
              <a:rPr lang="en-US" dirty="0">
                <a:solidFill>
                  <a:srgbClr val="0070C0"/>
                </a:solidFill>
              </a:rPr>
              <a:t>Start Registration</a:t>
            </a:r>
          </a:p>
          <a:p>
            <a:pPr marL="514350" indent="-514350">
              <a:buAutoNum type="arabicPeriod"/>
            </a:pPr>
            <a:r>
              <a:rPr lang="en-US" dirty="0">
                <a:solidFill>
                  <a:srgbClr val="0070C0"/>
                </a:solidFill>
              </a:rPr>
              <a:t>Train Volunteers</a:t>
            </a:r>
          </a:p>
          <a:p>
            <a:pPr marL="514350" indent="-514350">
              <a:buAutoNum type="arabicPeriod"/>
            </a:pPr>
            <a:r>
              <a:rPr lang="en-US" dirty="0">
                <a:solidFill>
                  <a:srgbClr val="0070C0"/>
                </a:solidFill>
              </a:rPr>
              <a:t>Walk</a:t>
            </a:r>
          </a:p>
        </p:txBody>
      </p:sp>
      <p:pic>
        <p:nvPicPr>
          <p:cNvPr id="4" name="Picture 3"/>
          <p:cNvPicPr>
            <a:picLocks noChangeAspect="1"/>
          </p:cNvPicPr>
          <p:nvPr/>
        </p:nvPicPr>
        <p:blipFill>
          <a:blip r:embed="rId3"/>
          <a:stretch>
            <a:fillRect/>
          </a:stretch>
        </p:blipFill>
        <p:spPr>
          <a:xfrm rot="-1560000">
            <a:off x="3228463" y="3973777"/>
            <a:ext cx="3362325" cy="1362075"/>
          </a:xfrm>
          <a:prstGeom prst="rect">
            <a:avLst/>
          </a:prstGeom>
        </p:spPr>
      </p:pic>
      <p:pic>
        <p:nvPicPr>
          <p:cNvPr id="5" name="Picture 4"/>
          <p:cNvPicPr>
            <a:picLocks noChangeAspect="1"/>
          </p:cNvPicPr>
          <p:nvPr/>
        </p:nvPicPr>
        <p:blipFill>
          <a:blip r:embed="rId4"/>
          <a:stretch>
            <a:fillRect/>
          </a:stretch>
        </p:blipFill>
        <p:spPr>
          <a:xfrm rot="300000">
            <a:off x="5475554" y="298443"/>
            <a:ext cx="3542083" cy="3054361"/>
          </a:xfrm>
          <a:prstGeom prst="rect">
            <a:avLst/>
          </a:prstGeom>
        </p:spPr>
      </p:pic>
    </p:spTree>
    <p:extLst>
      <p:ext uri="{BB962C8B-B14F-4D97-AF65-F5344CB8AC3E}">
        <p14:creationId xmlns:p14="http://schemas.microsoft.com/office/powerpoint/2010/main" val="1391575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latin typeface="Rockwell" panose="02060603020205020403" pitchFamily="18" charset="0"/>
              </a:rPr>
              <a:t>Considerations</a:t>
            </a:r>
          </a:p>
        </p:txBody>
      </p:sp>
      <p:sp>
        <p:nvSpPr>
          <p:cNvPr id="3" name="Content Placeholder 2"/>
          <p:cNvSpPr>
            <a:spLocks noGrp="1"/>
          </p:cNvSpPr>
          <p:nvPr>
            <p:ph idx="1"/>
          </p:nvPr>
        </p:nvSpPr>
        <p:spPr/>
        <p:txBody>
          <a:bodyPr>
            <a:normAutofit lnSpcReduction="10000"/>
          </a:bodyPr>
          <a:lstStyle/>
          <a:p>
            <a:r>
              <a:rPr lang="en-US" dirty="0">
                <a:solidFill>
                  <a:srgbClr val="0070C0"/>
                </a:solidFill>
              </a:rPr>
              <a:t># of days per week</a:t>
            </a:r>
          </a:p>
          <a:p>
            <a:r>
              <a:rPr lang="en-US" dirty="0">
                <a:solidFill>
                  <a:srgbClr val="0070C0"/>
                </a:solidFill>
              </a:rPr>
              <a:t>Seasonal vs. year-round</a:t>
            </a:r>
          </a:p>
          <a:p>
            <a:r>
              <a:rPr lang="en-US" dirty="0">
                <a:solidFill>
                  <a:srgbClr val="0070C0"/>
                </a:solidFill>
              </a:rPr>
              <a:t>Mornings or afternoon or both</a:t>
            </a:r>
          </a:p>
          <a:p>
            <a:r>
              <a:rPr lang="en-US" dirty="0">
                <a:solidFill>
                  <a:srgbClr val="0070C0"/>
                </a:solidFill>
              </a:rPr>
              <a:t>How to deal with absent walkers</a:t>
            </a:r>
          </a:p>
          <a:p>
            <a:r>
              <a:rPr lang="en-US" dirty="0">
                <a:solidFill>
                  <a:srgbClr val="0070C0"/>
                </a:solidFill>
              </a:rPr>
              <a:t>How to deal with absent Walk Leaders</a:t>
            </a:r>
          </a:p>
          <a:p>
            <a:r>
              <a:rPr lang="en-US" dirty="0">
                <a:solidFill>
                  <a:srgbClr val="0070C0"/>
                </a:solidFill>
              </a:rPr>
              <a:t>Motorized Bus – is it still available to walkers</a:t>
            </a:r>
          </a:p>
          <a:p>
            <a:r>
              <a:rPr lang="en-US" dirty="0" err="1">
                <a:solidFill>
                  <a:srgbClr val="0070C0"/>
                </a:solidFill>
              </a:rPr>
              <a:t>Behaviour</a:t>
            </a:r>
            <a:r>
              <a:rPr lang="en-US" dirty="0">
                <a:solidFill>
                  <a:srgbClr val="0070C0"/>
                </a:solidFill>
              </a:rPr>
              <a:t> issues</a:t>
            </a:r>
          </a:p>
          <a:p>
            <a:r>
              <a:rPr lang="en-US" dirty="0">
                <a:solidFill>
                  <a:srgbClr val="0070C0"/>
                </a:solidFill>
              </a:rPr>
              <a:t>Adult to student ratios, school policies and risk management.</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533" r="2076"/>
          <a:stretch/>
        </p:blipFill>
        <p:spPr>
          <a:xfrm>
            <a:off x="5460239" y="829994"/>
            <a:ext cx="3318002" cy="1905856"/>
          </a:xfrm>
          <a:prstGeom prst="rect">
            <a:avLst/>
          </a:prstGeom>
        </p:spPr>
      </p:pic>
    </p:spTree>
    <p:extLst>
      <p:ext uri="{BB962C8B-B14F-4D97-AF65-F5344CB8AC3E}">
        <p14:creationId xmlns:p14="http://schemas.microsoft.com/office/powerpoint/2010/main" val="1231151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latin typeface="Rockwell" panose="02060603020205020403" pitchFamily="18" charset="0"/>
              </a:rPr>
              <a:t>1. Conduct a Survey</a:t>
            </a:r>
          </a:p>
        </p:txBody>
      </p:sp>
      <p:sp>
        <p:nvSpPr>
          <p:cNvPr id="3" name="Content Placeholder 2"/>
          <p:cNvSpPr>
            <a:spLocks noGrp="1"/>
          </p:cNvSpPr>
          <p:nvPr>
            <p:ph idx="1"/>
          </p:nvPr>
        </p:nvSpPr>
        <p:spPr/>
        <p:txBody>
          <a:bodyPr/>
          <a:lstStyle/>
          <a:p>
            <a:pPr marL="0" indent="0">
              <a:buNone/>
            </a:pPr>
            <a:r>
              <a:rPr lang="en-US" dirty="0">
                <a:solidFill>
                  <a:srgbClr val="0070C0"/>
                </a:solidFill>
              </a:rPr>
              <a:t>Results</a:t>
            </a:r>
          </a:p>
          <a:p>
            <a:pPr marL="0" indent="0">
              <a:buNone/>
            </a:pPr>
            <a:endParaRPr lang="en-US" dirty="0"/>
          </a:p>
          <a:p>
            <a:pPr marL="0" indent="0">
              <a:buNone/>
            </a:pPr>
            <a:endParaRPr lang="en-US" dirty="0"/>
          </a:p>
        </p:txBody>
      </p:sp>
      <p:pic>
        <p:nvPicPr>
          <p:cNvPr id="5" name="Picture 4"/>
          <p:cNvPicPr>
            <a:picLocks noChangeAspect="1"/>
          </p:cNvPicPr>
          <p:nvPr/>
        </p:nvPicPr>
        <p:blipFill>
          <a:blip r:embed="rId3"/>
          <a:stretch>
            <a:fillRect/>
          </a:stretch>
        </p:blipFill>
        <p:spPr>
          <a:xfrm>
            <a:off x="5569267" y="2005745"/>
            <a:ext cx="2946083" cy="2946083"/>
          </a:xfrm>
          <a:prstGeom prst="rect">
            <a:avLst/>
          </a:prstGeom>
        </p:spPr>
      </p:pic>
    </p:spTree>
    <p:extLst>
      <p:ext uri="{BB962C8B-B14F-4D97-AF65-F5344CB8AC3E}">
        <p14:creationId xmlns:p14="http://schemas.microsoft.com/office/powerpoint/2010/main" val="3326454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latin typeface="Rockwell" panose="02060603020205020403" pitchFamily="18" charset="0"/>
              </a:rPr>
              <a:t>2. Form the Committee</a:t>
            </a:r>
          </a:p>
        </p:txBody>
      </p:sp>
      <p:pic>
        <p:nvPicPr>
          <p:cNvPr id="6" name="Content Placeholder 5"/>
          <p:cNvPicPr>
            <a:picLocks noGrp="1" noChangeAspect="1"/>
          </p:cNvPicPr>
          <p:nvPr>
            <p:ph idx="1"/>
          </p:nvPr>
        </p:nvPicPr>
        <p:blipFill>
          <a:blip r:embed="rId3"/>
          <a:stretch>
            <a:fillRect/>
          </a:stretch>
        </p:blipFill>
        <p:spPr>
          <a:xfrm>
            <a:off x="3038999" y="2208628"/>
            <a:ext cx="2578249" cy="2652765"/>
          </a:xfrm>
          <a:prstGeom prst="rect">
            <a:avLst/>
          </a:prstGeom>
        </p:spPr>
      </p:pic>
      <p:sp>
        <p:nvSpPr>
          <p:cNvPr id="7" name="TextBox 6"/>
          <p:cNvSpPr txBox="1"/>
          <p:nvPr/>
        </p:nvSpPr>
        <p:spPr>
          <a:xfrm>
            <a:off x="938439" y="2300570"/>
            <a:ext cx="1917602" cy="523220"/>
          </a:xfrm>
          <a:prstGeom prst="rect">
            <a:avLst/>
          </a:prstGeom>
          <a:noFill/>
        </p:spPr>
        <p:txBody>
          <a:bodyPr wrap="square" rtlCol="0">
            <a:spAutoFit/>
          </a:bodyPr>
          <a:lstStyle/>
          <a:p>
            <a:r>
              <a:rPr lang="en-US" sz="2800" dirty="0">
                <a:solidFill>
                  <a:srgbClr val="0070C0"/>
                </a:solidFill>
              </a:rPr>
              <a:t>Promotion</a:t>
            </a:r>
          </a:p>
        </p:txBody>
      </p:sp>
      <p:sp>
        <p:nvSpPr>
          <p:cNvPr id="8" name="TextBox 7"/>
          <p:cNvSpPr txBox="1"/>
          <p:nvPr/>
        </p:nvSpPr>
        <p:spPr>
          <a:xfrm>
            <a:off x="359104" y="3951700"/>
            <a:ext cx="2679895" cy="954107"/>
          </a:xfrm>
          <a:prstGeom prst="rect">
            <a:avLst/>
          </a:prstGeom>
          <a:noFill/>
        </p:spPr>
        <p:txBody>
          <a:bodyPr wrap="square" rtlCol="0">
            <a:spAutoFit/>
          </a:bodyPr>
          <a:lstStyle/>
          <a:p>
            <a:r>
              <a:rPr lang="en-US" sz="2800" dirty="0">
                <a:solidFill>
                  <a:srgbClr val="0070C0"/>
                </a:solidFill>
              </a:rPr>
              <a:t>Volunteer Recruitment</a:t>
            </a:r>
          </a:p>
        </p:txBody>
      </p:sp>
      <p:sp>
        <p:nvSpPr>
          <p:cNvPr id="9" name="TextBox 8"/>
          <p:cNvSpPr txBox="1"/>
          <p:nvPr/>
        </p:nvSpPr>
        <p:spPr>
          <a:xfrm>
            <a:off x="5983165" y="2431782"/>
            <a:ext cx="2532185" cy="523220"/>
          </a:xfrm>
          <a:prstGeom prst="rect">
            <a:avLst/>
          </a:prstGeom>
          <a:noFill/>
        </p:spPr>
        <p:txBody>
          <a:bodyPr wrap="square" rtlCol="0">
            <a:spAutoFit/>
          </a:bodyPr>
          <a:lstStyle/>
          <a:p>
            <a:r>
              <a:rPr lang="en-US" sz="2800" dirty="0">
                <a:solidFill>
                  <a:srgbClr val="0070C0"/>
                </a:solidFill>
              </a:rPr>
              <a:t>Registration</a:t>
            </a:r>
          </a:p>
        </p:txBody>
      </p:sp>
      <p:sp>
        <p:nvSpPr>
          <p:cNvPr id="10" name="TextBox 9"/>
          <p:cNvSpPr txBox="1"/>
          <p:nvPr/>
        </p:nvSpPr>
        <p:spPr>
          <a:xfrm>
            <a:off x="5995573" y="4143136"/>
            <a:ext cx="2519777" cy="523220"/>
          </a:xfrm>
          <a:prstGeom prst="rect">
            <a:avLst/>
          </a:prstGeom>
          <a:noFill/>
        </p:spPr>
        <p:txBody>
          <a:bodyPr wrap="square" rtlCol="0">
            <a:spAutoFit/>
          </a:bodyPr>
          <a:lstStyle/>
          <a:p>
            <a:r>
              <a:rPr lang="en-US" sz="2800" dirty="0">
                <a:solidFill>
                  <a:srgbClr val="0070C0"/>
                </a:solidFill>
              </a:rPr>
              <a:t>Route Planning</a:t>
            </a:r>
          </a:p>
        </p:txBody>
      </p:sp>
      <p:sp>
        <p:nvSpPr>
          <p:cNvPr id="12" name="TextBox 11"/>
          <p:cNvSpPr txBox="1"/>
          <p:nvPr/>
        </p:nvSpPr>
        <p:spPr>
          <a:xfrm>
            <a:off x="1866900" y="5253562"/>
            <a:ext cx="4956309" cy="523220"/>
          </a:xfrm>
          <a:prstGeom prst="rect">
            <a:avLst/>
          </a:prstGeom>
          <a:noFill/>
        </p:spPr>
        <p:txBody>
          <a:bodyPr wrap="square" rtlCol="0">
            <a:spAutoFit/>
          </a:bodyPr>
          <a:lstStyle/>
          <a:p>
            <a:r>
              <a:rPr lang="en-US" sz="2800" dirty="0">
                <a:solidFill>
                  <a:srgbClr val="0070C0"/>
                </a:solidFill>
              </a:rPr>
              <a:t>Volunteer Manager and Training</a:t>
            </a:r>
          </a:p>
        </p:txBody>
      </p:sp>
    </p:spTree>
    <p:extLst>
      <p:ext uri="{BB962C8B-B14F-4D97-AF65-F5344CB8AC3E}">
        <p14:creationId xmlns:p14="http://schemas.microsoft.com/office/powerpoint/2010/main" val="4107768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latin typeface="Rockwell" panose="02060603020205020403" pitchFamily="18" charset="0"/>
              </a:rPr>
              <a:t>3. Create a Route</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64948" y="1139825"/>
            <a:ext cx="5760104" cy="4351338"/>
          </a:xfrm>
        </p:spPr>
      </p:pic>
    </p:spTree>
    <p:extLst>
      <p:ext uri="{BB962C8B-B14F-4D97-AF65-F5344CB8AC3E}">
        <p14:creationId xmlns:p14="http://schemas.microsoft.com/office/powerpoint/2010/main" val="2941220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latin typeface="Rockwell" panose="02060603020205020403" pitchFamily="18" charset="0"/>
              </a:rPr>
              <a:t>4. Promote the Project</a:t>
            </a:r>
          </a:p>
        </p:txBody>
      </p:sp>
      <p:pic>
        <p:nvPicPr>
          <p:cNvPr id="4" name="Content Placeholder 3"/>
          <p:cNvPicPr>
            <a:picLocks noGrp="1" noChangeAspect="1"/>
          </p:cNvPicPr>
          <p:nvPr>
            <p:ph idx="1"/>
          </p:nvPr>
        </p:nvPicPr>
        <p:blipFill rotWithShape="1">
          <a:blip r:embed="rId3"/>
          <a:srcRect l="23367" t="12623" r="38143" b="7698"/>
          <a:stretch/>
        </p:blipFill>
        <p:spPr>
          <a:xfrm>
            <a:off x="723900" y="2108200"/>
            <a:ext cx="2503016" cy="3238500"/>
          </a:xfrm>
          <a:prstGeom prst="rect">
            <a:avLst/>
          </a:prstGeom>
        </p:spPr>
      </p:pic>
      <p:pic>
        <p:nvPicPr>
          <p:cNvPr id="5" name="Picture 4"/>
          <p:cNvPicPr>
            <a:picLocks noChangeAspect="1"/>
          </p:cNvPicPr>
          <p:nvPr/>
        </p:nvPicPr>
        <p:blipFill rotWithShape="1">
          <a:blip r:embed="rId4"/>
          <a:srcRect l="24028" t="11334" r="38750" b="4444"/>
          <a:stretch/>
        </p:blipFill>
        <p:spPr>
          <a:xfrm>
            <a:off x="3880503" y="1906738"/>
            <a:ext cx="1382993" cy="19558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6687" y="1690688"/>
            <a:ext cx="3291840" cy="3291840"/>
          </a:xfrm>
          <a:prstGeom prst="rect">
            <a:avLst/>
          </a:prstGeom>
        </p:spPr>
      </p:pic>
      <p:pic>
        <p:nvPicPr>
          <p:cNvPr id="7" name="Picture 6"/>
          <p:cNvPicPr>
            <a:picLocks noChangeAspect="1"/>
          </p:cNvPicPr>
          <p:nvPr/>
        </p:nvPicPr>
        <p:blipFill rotWithShape="1">
          <a:blip r:embed="rId6"/>
          <a:srcRect l="32778" t="25111" r="47222" b="17334"/>
          <a:stretch/>
        </p:blipFill>
        <p:spPr>
          <a:xfrm rot="4440000">
            <a:off x="4576741" y="3898900"/>
            <a:ext cx="1052090" cy="1892300"/>
          </a:xfrm>
          <a:prstGeom prst="rect">
            <a:avLst/>
          </a:prstGeom>
        </p:spPr>
      </p:pic>
    </p:spTree>
    <p:extLst>
      <p:ext uri="{BB962C8B-B14F-4D97-AF65-F5344CB8AC3E}">
        <p14:creationId xmlns:p14="http://schemas.microsoft.com/office/powerpoint/2010/main" val="27875406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bfade3c6-ab0d-4f7e-a759-9a4a2ecb23b0">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7CD834C59AC0146BCEB7F646CDB31DA" ma:contentTypeVersion="15" ma:contentTypeDescription="Create a new document." ma:contentTypeScope="" ma:versionID="abe0c935e34ea0a9e34337b8660e297f">
  <xsd:schema xmlns:xsd="http://www.w3.org/2001/XMLSchema" xmlns:xs="http://www.w3.org/2001/XMLSchema" xmlns:p="http://schemas.microsoft.com/office/2006/metadata/properties" xmlns:ns1="http://schemas.microsoft.com/sharepoint/v3" xmlns:ns2="bfade3c6-ab0d-4f7e-a759-9a4a2ecb23b0" xmlns:ns3="faf1a4bb-f20e-41e3-8c9b-731b877d5bbb" targetNamespace="http://schemas.microsoft.com/office/2006/metadata/properties" ma:root="true" ma:fieldsID="171b893802b5b9a10d466ea1706b8e93" ns1:_="" ns2:_="" ns3:_="">
    <xsd:import namespace="http://schemas.microsoft.com/sharepoint/v3"/>
    <xsd:import namespace="bfade3c6-ab0d-4f7e-a759-9a4a2ecb23b0"/>
    <xsd:import namespace="faf1a4bb-f20e-41e3-8c9b-731b877d5bb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1:_ip_UnifiedCompliancePolicyProperties" minOccurs="0"/>
                <xsd:element ref="ns1:_ip_UnifiedCompliancePolicyUIAction"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ade3c6-ab0d-4f7e-a759-9a4a2ecb23b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af1a4bb-f20e-41e3-8c9b-731b877d5bb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7EE9C8-DBA9-430C-A1E7-CB7D0BEEB6DD}">
  <ds:schemaRefs>
    <ds:schemaRef ds:uri="http://schemas.microsoft.com/sharepoint/v3/contenttype/forms"/>
  </ds:schemaRefs>
</ds:datastoreItem>
</file>

<file path=customXml/itemProps2.xml><?xml version="1.0" encoding="utf-8"?>
<ds:datastoreItem xmlns:ds="http://schemas.openxmlformats.org/officeDocument/2006/customXml" ds:itemID="{2684F744-0618-4BCE-8D32-EDE093DC67AB}">
  <ds:schemaRefs>
    <ds:schemaRef ds:uri="http://schemas.openxmlformats.org/package/2006/metadata/core-properties"/>
    <ds:schemaRef ds:uri="http://purl.org/dc/terms/"/>
    <ds:schemaRef ds:uri="http://schemas.microsoft.com/sharepoint/v3"/>
    <ds:schemaRef ds:uri="bfade3c6-ab0d-4f7e-a759-9a4a2ecb23b0"/>
    <ds:schemaRef ds:uri="http://schemas.microsoft.com/office/2006/metadata/properties"/>
    <ds:schemaRef ds:uri="http://www.w3.org/XML/1998/namespace"/>
    <ds:schemaRef ds:uri="http://schemas.microsoft.com/office/2006/documentManagement/types"/>
    <ds:schemaRef ds:uri="faf1a4bb-f20e-41e3-8c9b-731b877d5bbb"/>
    <ds:schemaRef ds:uri="http://schemas.microsoft.com/office/infopath/2007/PartnerControls"/>
    <ds:schemaRef ds:uri="http://purl.org/dc/dcmitype/"/>
    <ds:schemaRef ds:uri="http://purl.org/dc/elements/1.1/"/>
  </ds:schemaRefs>
</ds:datastoreItem>
</file>

<file path=customXml/itemProps3.xml><?xml version="1.0" encoding="utf-8"?>
<ds:datastoreItem xmlns:ds="http://schemas.openxmlformats.org/officeDocument/2006/customXml" ds:itemID="{54D867B8-B9FA-426D-96BD-9537279FF9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fade3c6-ab0d-4f7e-a759-9a4a2ecb23b0"/>
    <ds:schemaRef ds:uri="faf1a4bb-f20e-41e3-8c9b-731b877d5b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1497</TotalTime>
  <Words>2050</Words>
  <Application>Microsoft Macintosh PowerPoint</Application>
  <PresentationFormat>On-screen Show (4:3)</PresentationFormat>
  <Paragraphs>178</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Rockwell</vt:lpstr>
      <vt:lpstr>Office Theme</vt:lpstr>
      <vt:lpstr>Custom Design</vt:lpstr>
      <vt:lpstr>Committee Training</vt:lpstr>
      <vt:lpstr>Role of the Committee</vt:lpstr>
      <vt:lpstr>Why is CCS Involved?</vt:lpstr>
      <vt:lpstr>Steps to Implementation</vt:lpstr>
      <vt:lpstr>Considerations</vt:lpstr>
      <vt:lpstr>1. Conduct a Survey</vt:lpstr>
      <vt:lpstr>2. Form the Committee</vt:lpstr>
      <vt:lpstr>3. Create a Route</vt:lpstr>
      <vt:lpstr>4. Promote the Project</vt:lpstr>
      <vt:lpstr>5. Start Registration</vt:lpstr>
      <vt:lpstr>6. Train and Organize Volunteers</vt:lpstr>
      <vt:lpstr>7. Walk!</vt:lpstr>
      <vt:lpstr>What’s next?</vt:lpstr>
      <vt:lpstr>Welcome to the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Committee Training</dc:title>
  <dc:creator>Microsoft Office User</dc:creator>
  <cp:lastModifiedBy>Fabio Eymael</cp:lastModifiedBy>
  <cp:revision>29</cp:revision>
  <dcterms:created xsi:type="dcterms:W3CDTF">2018-03-19T18:24:21Z</dcterms:created>
  <dcterms:modified xsi:type="dcterms:W3CDTF">2021-06-14T13:38:04Z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0x01010087CD834C59AC0146BCEB7F646CDB31DA</vt:lpwstr>
  </property>
  <property fmtid="{D5CDD505-2E9C-101B-9397-08002B2CF9AE}" pid="3" name="Order">
    <vt:r8>2200</vt:r8>
  </property>
  <property fmtid="{D5CDD505-2E9C-101B-9397-08002B2CF9AE}" pid="4" name="ComplianceAssetId">
    <vt:lpwstr/>
  </property>
</Properties>
</file>