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74" r:id="rId15"/>
    <p:sldId id="266" r:id="rId16"/>
    <p:sldId id="267" r:id="rId17"/>
    <p:sldId id="276" r:id="rId18"/>
    <p:sldId id="281" r:id="rId19"/>
    <p:sldId id="278" r:id="rId20"/>
    <p:sldId id="268" r:id="rId21"/>
    <p:sldId id="275" r:id="rId22"/>
    <p:sldId id="279" r:id="rId23"/>
    <p:sldId id="282" r:id="rId24"/>
    <p:sldId id="277" r:id="rId25"/>
    <p:sldId id="283" r:id="rId26"/>
    <p:sldId id="271" r:id="rId27"/>
    <p:sldId id="272" r:id="rId28"/>
    <p:sldId id="273"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43742" autoAdjust="0"/>
  </p:normalViewPr>
  <p:slideViewPr>
    <p:cSldViewPr snapToGrid="0" snapToObjects="1">
      <p:cViewPr varScale="1">
        <p:scale>
          <a:sx n="37" d="100"/>
          <a:sy n="37" d="100"/>
        </p:scale>
        <p:origin x="27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Cooper" userId="a20caa67-dba1-46a3-a526-db6f95a24a43" providerId="ADAL" clId="{E71B32AA-CA72-4B2A-B709-B6985B96DFBB}"/>
    <pc:docChg chg="custSel delSld">
      <pc:chgData name="Colleen Cooper" userId="a20caa67-dba1-46a3-a526-db6f95a24a43" providerId="ADAL" clId="{E71B32AA-CA72-4B2A-B709-B6985B96DFBB}" dt="2019-11-05T19:28:08.997" v="0" actId="2696"/>
      <pc:docMkLst>
        <pc:docMk/>
      </pc:docMkLst>
      <pc:sldChg chg="del">
        <pc:chgData name="Colleen Cooper" userId="a20caa67-dba1-46a3-a526-db6f95a24a43" providerId="ADAL" clId="{E71B32AA-CA72-4B2A-B709-B6985B96DFBB}" dt="2019-11-05T19:28:08.997" v="0" actId="2696"/>
        <pc:sldMkLst>
          <pc:docMk/>
          <pc:sldMk cId="1442658338" sldId="270"/>
        </pc:sldMkLst>
      </pc:sldChg>
    </pc:docChg>
  </pc:docChgLst>
  <pc:docChgLst>
    <pc:chgData name="Nancy Wirtz (Sudbury &amp; District Unit)" userId="4dbc5d4c-5ad0-41f8-8d61-daa6168b2eb5" providerId="ADAL" clId="{AF932A91-320E-4D00-A01C-38CF3B848921}"/>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E8029-37E7-4056-B900-DDBBFBA84AE2}" type="datetimeFigureOut">
              <a:rPr lang="en-US" smtClean="0"/>
              <a:t>11/5/2019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BD9D5-BBE9-4D20-A8EF-67E6F514B265}" type="slidenum">
              <a:rPr lang="en-US" smtClean="0"/>
              <a:t>‹#›</a:t>
            </a:fld>
            <a:endParaRPr lang="en-US"/>
          </a:p>
        </p:txBody>
      </p:sp>
    </p:spTree>
    <p:extLst>
      <p:ext uri="{BB962C8B-B14F-4D97-AF65-F5344CB8AC3E}">
        <p14:creationId xmlns:p14="http://schemas.microsoft.com/office/powerpoint/2010/main" val="152306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introductions – could go around the room and ask people why they have decided to volunteer with this program.</a:t>
            </a:r>
          </a:p>
          <a:p>
            <a:endParaRPr lang="en-US" dirty="0"/>
          </a:p>
          <a:p>
            <a:r>
              <a:rPr lang="en-US" dirty="0"/>
              <a:t>Thank</a:t>
            </a:r>
            <a:r>
              <a:rPr lang="en-US" baseline="0" dirty="0"/>
              <a:t> you for taking an interest in this important program and giving your time to volunteer with the Walking School Bus, helping kids get active, be safe and develop life long skills.</a:t>
            </a:r>
          </a:p>
          <a:p>
            <a:endParaRPr lang="en-US" baseline="0" dirty="0"/>
          </a:p>
          <a:p>
            <a:r>
              <a:rPr lang="en-US" baseline="0" dirty="0"/>
              <a:t>This training is scheduled for an hour and will prepare you for your role as a Walk Leader. We will:</a:t>
            </a:r>
          </a:p>
          <a:p>
            <a:endParaRPr lang="en-US" baseline="0" dirty="0"/>
          </a:p>
          <a:p>
            <a:pPr marL="171450" indent="-171450">
              <a:buFontTx/>
              <a:buChar char="-"/>
            </a:pPr>
            <a:r>
              <a:rPr lang="en-US" baseline="0" dirty="0"/>
              <a:t>Provide an overview of the program</a:t>
            </a:r>
          </a:p>
          <a:p>
            <a:pPr marL="171450" indent="-171450">
              <a:buFontTx/>
              <a:buChar char="-"/>
            </a:pPr>
            <a:r>
              <a:rPr lang="en-US" baseline="0" dirty="0"/>
              <a:t>Review the roles and responsibilities</a:t>
            </a:r>
          </a:p>
          <a:p>
            <a:pPr marL="171450" indent="-171450">
              <a:buFontTx/>
              <a:buChar char="-"/>
            </a:pPr>
            <a:r>
              <a:rPr lang="en-US" baseline="0" dirty="0"/>
              <a:t>Discuss Risk Management of the WSB</a:t>
            </a:r>
          </a:p>
          <a:p>
            <a:pPr marL="171450" indent="-171450">
              <a:buFontTx/>
              <a:buChar char="-"/>
            </a:pPr>
            <a:r>
              <a:rPr lang="en-US" baseline="0" dirty="0"/>
              <a:t>Review and practice road safety</a:t>
            </a: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1</a:t>
            </a:fld>
            <a:endParaRPr lang="en-US"/>
          </a:p>
        </p:txBody>
      </p:sp>
    </p:spTree>
    <p:extLst>
      <p:ext uri="{BB962C8B-B14F-4D97-AF65-F5344CB8AC3E}">
        <p14:creationId xmlns:p14="http://schemas.microsoft.com/office/powerpoint/2010/main" val="371805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2 by 2</a:t>
            </a:r>
          </a:p>
          <a:p>
            <a:pPr marL="171450" indent="-171450">
              <a:buFontTx/>
              <a:buChar char="-"/>
            </a:pPr>
            <a:r>
              <a:rPr lang="en-US" dirty="0"/>
              <a:t>One leader in the front, one in the back</a:t>
            </a:r>
          </a:p>
          <a:p>
            <a:pPr marL="171450" indent="-171450">
              <a:buFontTx/>
              <a:buChar char="-"/>
            </a:pPr>
            <a:r>
              <a:rPr lang="en-US" dirty="0"/>
              <a:t>If there are</a:t>
            </a:r>
            <a:r>
              <a:rPr lang="en-US" baseline="0" dirty="0"/>
              <a:t> additional leaders they can be in the </a:t>
            </a:r>
            <a:r>
              <a:rPr lang="en-US" baseline="0" dirty="0" err="1"/>
              <a:t>centre</a:t>
            </a:r>
            <a:r>
              <a:rPr lang="en-US" baseline="0" dirty="0"/>
              <a:t> and spread throughout the group.</a:t>
            </a:r>
          </a:p>
          <a:p>
            <a:pPr marL="171450" indent="-171450">
              <a:buFontTx/>
              <a:buChar char="-"/>
            </a:pPr>
            <a:r>
              <a:rPr lang="en-US" baseline="0" dirty="0"/>
              <a:t>Be sure to use sidewalks and other existing structures – pedestrian crossings, intersections, corridors etc.</a:t>
            </a:r>
          </a:p>
          <a:p>
            <a:pPr marL="171450" indent="-171450">
              <a:buFontTx/>
              <a:buChar char="-"/>
            </a:pPr>
            <a:r>
              <a:rPr lang="en-US" baseline="0" dirty="0"/>
              <a:t>If there aren’t any sidewalls, walk single file along the side of the road.</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11</a:t>
            </a:fld>
            <a:endParaRPr lang="en-US"/>
          </a:p>
        </p:txBody>
      </p:sp>
    </p:spTree>
    <p:extLst>
      <p:ext uri="{BB962C8B-B14F-4D97-AF65-F5344CB8AC3E}">
        <p14:creationId xmlns:p14="http://schemas.microsoft.com/office/powerpoint/2010/main" val="3129461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front walk leader,</a:t>
            </a:r>
            <a:r>
              <a:rPr lang="en-US" baseline="0" dirty="0"/>
              <a:t> is at the head of the line and leads the group along the route. They also set the pace of the walk and keep to the schedule. The front leader gathers the children at crossings</a:t>
            </a:r>
          </a:p>
          <a:p>
            <a:endParaRPr lang="en-US" baseline="0" dirty="0"/>
          </a:p>
          <a:p>
            <a:r>
              <a:rPr lang="en-US" baseline="0" dirty="0"/>
              <a:t>The Back leader keeps an eye on the group, prevents children from straying or the group from stretching out (elastic effect). The back leader will also intervene if children are not paying attention or acting out.</a:t>
            </a: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12</a:t>
            </a:fld>
            <a:endParaRPr lang="en-US"/>
          </a:p>
        </p:txBody>
      </p:sp>
    </p:spTree>
    <p:extLst>
      <p:ext uri="{BB962C8B-B14F-4D97-AF65-F5344CB8AC3E}">
        <p14:creationId xmlns:p14="http://schemas.microsoft.com/office/powerpoint/2010/main" val="961018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FBD9D5-BBE9-4D20-A8EF-67E6F514B265}" type="slidenum">
              <a:rPr lang="en-US" smtClean="0"/>
              <a:t>13</a:t>
            </a:fld>
            <a:endParaRPr lang="en-US"/>
          </a:p>
        </p:txBody>
      </p:sp>
    </p:spTree>
    <p:extLst>
      <p:ext uri="{BB962C8B-B14F-4D97-AF65-F5344CB8AC3E}">
        <p14:creationId xmlns:p14="http://schemas.microsoft.com/office/powerpoint/2010/main" val="4233126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generally two practices for crossing the street with a  group of </a:t>
            </a:r>
            <a:r>
              <a:rPr lang="en-CA"/>
              <a:t>children.One</a:t>
            </a:r>
            <a:r>
              <a:rPr lang="en-CA" dirty="0"/>
              <a:t> for quieter, </a:t>
            </a:r>
            <a:r>
              <a:rPr lang="en-CA" dirty="0" err="1"/>
              <a:t>neighbhourhood</a:t>
            </a:r>
            <a:r>
              <a:rPr lang="en-CA" dirty="0"/>
              <a:t> streets and one for busier main streets. In either case you will need to estimate the time needed to cross and identify the ‘no-go’ point.</a:t>
            </a:r>
          </a:p>
          <a:p>
            <a:endParaRPr lang="en-CA" dirty="0"/>
          </a:p>
          <a:p>
            <a:r>
              <a:rPr lang="en-CA" dirty="0"/>
              <a:t>Neighbourhood streets:</a:t>
            </a:r>
          </a:p>
          <a:p>
            <a:pPr marL="171450" indent="-171450">
              <a:buFontTx/>
              <a:buChar char="-"/>
            </a:pPr>
            <a:r>
              <a:rPr lang="en-CA" dirty="0"/>
              <a:t>Gather the children and get their attention (at least 1 yd. back)</a:t>
            </a:r>
          </a:p>
          <a:p>
            <a:pPr marL="171450" indent="-171450">
              <a:buFontTx/>
              <a:buChar char="-"/>
            </a:pPr>
            <a:r>
              <a:rPr lang="en-CA" dirty="0"/>
              <a:t>Front leader leads the children across</a:t>
            </a:r>
          </a:p>
          <a:p>
            <a:pPr marL="171450" indent="-171450">
              <a:buFontTx/>
              <a:buChar char="-"/>
            </a:pPr>
            <a:r>
              <a:rPr lang="en-CA" dirty="0"/>
              <a:t>Back leader stays at the back and makes sure the group stays together and gets across. Let’s front leader know if they need to wait.</a:t>
            </a:r>
          </a:p>
          <a:p>
            <a:endParaRPr lang="en-CA" dirty="0"/>
          </a:p>
          <a:p>
            <a:r>
              <a:rPr lang="en-CA" dirty="0"/>
              <a:t>Main Streets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Gather the children at the curb and get their attention (at least 1 yd back)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CA" dirty="0"/>
              <a:t>Wait for traffic to stop at the crossing and walk across.</a:t>
            </a:r>
          </a:p>
          <a:p>
            <a:pPr marL="171450" indent="-171450">
              <a:buFontTx/>
              <a:buChar char="-"/>
            </a:pPr>
            <a:r>
              <a:rPr lang="en-US" baseline="0" dirty="0"/>
              <a:t>Front leader positions themselves in the intersection or ‘danger zone’</a:t>
            </a:r>
          </a:p>
          <a:p>
            <a:pPr marL="171450" indent="-171450">
              <a:buFontTx/>
              <a:buChar char="-"/>
            </a:pPr>
            <a:r>
              <a:rPr lang="en-US" baseline="0" dirty="0"/>
              <a:t>The back leader moves the front and leads the children across</a:t>
            </a:r>
          </a:p>
          <a:p>
            <a:pPr marL="171450" indent="-171450">
              <a:buFontTx/>
              <a:buChar char="-"/>
            </a:pPr>
            <a:r>
              <a:rPr lang="en-US" baseline="0" dirty="0"/>
              <a:t>Front leader is now the back leader</a:t>
            </a:r>
          </a:p>
          <a:p>
            <a:pPr marL="0" indent="0">
              <a:buFontTx/>
              <a:buNone/>
            </a:pPr>
            <a:r>
              <a:rPr lang="en-US" baseline="0" dirty="0"/>
              <a:t>If you have a third leader , the front and back can stay in their positions and the third person enters the intersection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Regroup away from the crossover point so others can clear the road.</a:t>
            </a:r>
          </a:p>
          <a:p>
            <a:endParaRPr lang="en-CA" dirty="0"/>
          </a:p>
          <a:p>
            <a:r>
              <a:rPr lang="en-CA" dirty="0"/>
              <a:t>[Practice both types]</a:t>
            </a:r>
          </a:p>
        </p:txBody>
      </p:sp>
      <p:sp>
        <p:nvSpPr>
          <p:cNvPr id="4" name="Slide Number Placeholder 3"/>
          <p:cNvSpPr>
            <a:spLocks noGrp="1"/>
          </p:cNvSpPr>
          <p:nvPr>
            <p:ph type="sldNum" sz="quarter" idx="5"/>
          </p:nvPr>
        </p:nvSpPr>
        <p:spPr/>
        <p:txBody>
          <a:bodyPr/>
          <a:lstStyle/>
          <a:p>
            <a:fld id="{0DFBD9D5-BBE9-4D20-A8EF-67E6F514B265}" type="slidenum">
              <a:rPr lang="en-US" smtClean="0"/>
              <a:t>14</a:t>
            </a:fld>
            <a:endParaRPr lang="en-US"/>
          </a:p>
        </p:txBody>
      </p:sp>
    </p:spTree>
    <p:extLst>
      <p:ext uri="{BB962C8B-B14F-4D97-AF65-F5344CB8AC3E}">
        <p14:creationId xmlns:p14="http://schemas.microsoft.com/office/powerpoint/2010/main" val="1359947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Neighbourhood Streets – no lines marking a cross, low traffic volume. </a:t>
            </a:r>
          </a:p>
          <a:p>
            <a:endParaRPr lang="en-CA" dirty="0"/>
          </a:p>
          <a:p>
            <a:pPr marL="171450" indent="-171450">
              <a:buFontTx/>
              <a:buChar char="-"/>
            </a:pPr>
            <a:r>
              <a:rPr lang="en-CA" dirty="0"/>
              <a:t>2 way and 4 way stops.</a:t>
            </a:r>
          </a:p>
          <a:p>
            <a:pPr marL="171450" indent="-171450">
              <a:buFontTx/>
              <a:buChar char="-"/>
            </a:pPr>
            <a:endParaRPr lang="en-CA" dirty="0"/>
          </a:p>
          <a:p>
            <a:pPr marL="0" indent="0">
              <a:buFontTx/>
              <a:buNone/>
            </a:pPr>
            <a:r>
              <a:rPr lang="en-CA" dirty="0"/>
              <a:t>Which crossing method would you use? Ask the person to explain how to do it? [ neighbourhood]</a:t>
            </a:r>
          </a:p>
        </p:txBody>
      </p:sp>
      <p:sp>
        <p:nvSpPr>
          <p:cNvPr id="4" name="Slide Number Placeholder 3"/>
          <p:cNvSpPr>
            <a:spLocks noGrp="1"/>
          </p:cNvSpPr>
          <p:nvPr>
            <p:ph type="sldNum" sz="quarter" idx="5"/>
          </p:nvPr>
        </p:nvSpPr>
        <p:spPr/>
        <p:txBody>
          <a:bodyPr/>
          <a:lstStyle/>
          <a:p>
            <a:fld id="{0DFBD9D5-BBE9-4D20-A8EF-67E6F514B265}" type="slidenum">
              <a:rPr lang="en-US" smtClean="0"/>
              <a:t>15</a:t>
            </a:fld>
            <a:endParaRPr lang="en-US"/>
          </a:p>
        </p:txBody>
      </p:sp>
    </p:spTree>
    <p:extLst>
      <p:ext uri="{BB962C8B-B14F-4D97-AF65-F5344CB8AC3E}">
        <p14:creationId xmlns:p14="http://schemas.microsoft.com/office/powerpoint/2010/main" val="278333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crosswalk is a crossing location usually found at an intersection with stop signs, traffic signals, or pedestrian signals</a:t>
            </a:r>
          </a:p>
          <a:p>
            <a:endParaRPr lang="en-US" baseline="0" dirty="0"/>
          </a:p>
          <a:p>
            <a:r>
              <a:rPr lang="en-US" baseline="0" dirty="0"/>
              <a:t>A crosswalk can be:</a:t>
            </a:r>
          </a:p>
          <a:p>
            <a:pPr marL="171450" indent="-171450">
              <a:buFontTx/>
              <a:buChar char="-"/>
            </a:pPr>
            <a:r>
              <a:rPr lang="en-US" baseline="0" dirty="0"/>
              <a:t>Connecting a roadway in a continuous path or connecting opposite sides of the street</a:t>
            </a:r>
          </a:p>
          <a:p>
            <a:pPr marL="171450" indent="-171450">
              <a:buFontTx/>
              <a:buChar char="-"/>
            </a:pPr>
            <a:r>
              <a:rPr lang="en-US" baseline="0" dirty="0"/>
              <a:t>Portion of the roadway indicated for crossing by pavement markings or signage.</a:t>
            </a:r>
          </a:p>
          <a:p>
            <a:pPr marL="171450" indent="-171450">
              <a:buFontTx/>
              <a:buChar char="-"/>
            </a:pPr>
            <a:endParaRPr lang="en-US" baseline="0" dirty="0"/>
          </a:p>
          <a:p>
            <a:pPr marL="0" indent="0">
              <a:buFontTx/>
              <a:buNone/>
            </a:pPr>
            <a:r>
              <a:rPr lang="en-US" baseline="0" dirty="0"/>
              <a:t>Which crossing methods? [could use either, depends on traffic volume]</a:t>
            </a:r>
          </a:p>
          <a:p>
            <a:pPr marL="0" indent="0">
              <a:buFontTx/>
              <a:buNone/>
            </a:pPr>
            <a:endParaRPr lang="en-US" baseline="0" dirty="0"/>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0DFBD9D5-BBE9-4D20-A8EF-67E6F514B265}" type="slidenum">
              <a:rPr lang="en-US" smtClean="0"/>
              <a:t>16</a:t>
            </a:fld>
            <a:endParaRPr lang="en-US"/>
          </a:p>
        </p:txBody>
      </p:sp>
    </p:spTree>
    <p:extLst>
      <p:ext uri="{BB962C8B-B14F-4D97-AF65-F5344CB8AC3E}">
        <p14:creationId xmlns:p14="http://schemas.microsoft.com/office/powerpoint/2010/main" val="3271272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Pedestrian crossovers are identified by specific signs and pavement markings and possibly lights. Some have illuminate overhead lights/warning signs and pedestrian buttons (refer to photos) . Drivers and Cyclists must stop and yield the whole roadway at pedestrian crossovers.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method of crossing would you use? [could be both, depends how many lanes being cross, type of street]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0DFBD9D5-BBE9-4D20-A8EF-67E6F514B265}" type="slidenum">
              <a:rPr lang="en-US" smtClean="0"/>
              <a:t>17</a:t>
            </a:fld>
            <a:endParaRPr lang="en-US"/>
          </a:p>
        </p:txBody>
      </p:sp>
    </p:spTree>
    <p:extLst>
      <p:ext uri="{BB962C8B-B14F-4D97-AF65-F5344CB8AC3E}">
        <p14:creationId xmlns:p14="http://schemas.microsoft.com/office/powerpoint/2010/main" val="1602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school crossing, is a pedestrian crossing where a school crossing guard is present and displaying a school crossing stop sign. These crossings are also marked with “School Crossing Signs”</a:t>
            </a:r>
          </a:p>
          <a:p>
            <a:endParaRPr lang="en-CA" dirty="0"/>
          </a:p>
          <a:p>
            <a:r>
              <a:rPr lang="en-CA" dirty="0"/>
              <a:t>What method would you use? [ follow the directions of the crossing guards, generally similar to a neighbourhood crossing as the crossing guards will be in the “danger zone”]</a:t>
            </a:r>
          </a:p>
        </p:txBody>
      </p:sp>
      <p:sp>
        <p:nvSpPr>
          <p:cNvPr id="4" name="Slide Number Placeholder 3"/>
          <p:cNvSpPr>
            <a:spLocks noGrp="1"/>
          </p:cNvSpPr>
          <p:nvPr>
            <p:ph type="sldNum" sz="quarter" idx="5"/>
          </p:nvPr>
        </p:nvSpPr>
        <p:spPr/>
        <p:txBody>
          <a:bodyPr/>
          <a:lstStyle/>
          <a:p>
            <a:fld id="{0DFBD9D5-BBE9-4D20-A8EF-67E6F514B265}" type="slidenum">
              <a:rPr lang="en-US" smtClean="0"/>
              <a:t>18</a:t>
            </a:fld>
            <a:endParaRPr lang="en-US"/>
          </a:p>
        </p:txBody>
      </p:sp>
    </p:spTree>
    <p:extLst>
      <p:ext uri="{BB962C8B-B14F-4D97-AF65-F5344CB8AC3E}">
        <p14:creationId xmlns:p14="http://schemas.microsoft.com/office/powerpoint/2010/main" val="382669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Traffic in 4 directions, controlled with traffic lights and pedestrian crossing lights (hand/walk). Can be a lot going on and could be crossing multiple lanes of traffic. </a:t>
            </a:r>
          </a:p>
          <a:p>
            <a:r>
              <a:rPr lang="en-CA" dirty="0"/>
              <a:t>Emphasize to children the importance of paying attention at these crossings.</a:t>
            </a:r>
          </a:p>
          <a:p>
            <a:endParaRPr lang="en-CA" dirty="0"/>
          </a:p>
          <a:p>
            <a:r>
              <a:rPr lang="en-CA" dirty="0"/>
              <a:t>What method? [ main street crossing, in conjunction with the pedestrian signals]</a:t>
            </a:r>
          </a:p>
          <a:p>
            <a:endParaRPr lang="en-CA" dirty="0"/>
          </a:p>
          <a:p>
            <a:r>
              <a:rPr lang="en-CA" dirty="0"/>
              <a:t>Key things to remember</a:t>
            </a:r>
          </a:p>
          <a:p>
            <a:pPr marL="171450" indent="-171450">
              <a:buFontTx/>
              <a:buChar char="-"/>
            </a:pPr>
            <a:r>
              <a:rPr lang="en-CA" dirty="0"/>
              <a:t>Do not walk on a flashing green or a left turn green (solid or flashing)</a:t>
            </a:r>
          </a:p>
          <a:p>
            <a:pPr marL="171450" indent="-171450">
              <a:buFontTx/>
              <a:buChar char="-"/>
            </a:pPr>
            <a:r>
              <a:rPr lang="en-CA" dirty="0"/>
              <a:t>Walk when the “walk” sign comes on</a:t>
            </a:r>
          </a:p>
          <a:p>
            <a:pPr marL="171450" indent="-171450">
              <a:buFontTx/>
              <a:buChar char="-"/>
            </a:pPr>
            <a:r>
              <a:rPr lang="en-CA" dirty="0"/>
              <a:t>Do not enter the intersection of there isn’t enough time to cross (flashing hand, counter or solid hand)</a:t>
            </a:r>
          </a:p>
          <a:p>
            <a:pPr marL="171450" indent="-171450">
              <a:buFontTx/>
              <a:buChar char="-"/>
            </a:pPr>
            <a:r>
              <a:rPr lang="en-CA" dirty="0"/>
              <a:t>If the traffic lights stop working (power outage), this intersection is treated like a 4-way stop. You will need to take extra caution in this situation and sometime drivers are not sure how to react. Communicate with drivers by making eye contact and hand gestures to indicate your intention to cross. </a:t>
            </a:r>
          </a:p>
          <a:p>
            <a:pPr marL="171450" indent="-171450">
              <a:buFontTx/>
              <a:buChar char="-"/>
            </a:pPr>
            <a:r>
              <a:rPr lang="en-CA" dirty="0"/>
              <a:t>Be aware of turning vehicles</a:t>
            </a:r>
          </a:p>
        </p:txBody>
      </p:sp>
      <p:sp>
        <p:nvSpPr>
          <p:cNvPr id="4" name="Slide Number Placeholder 3"/>
          <p:cNvSpPr>
            <a:spLocks noGrp="1"/>
          </p:cNvSpPr>
          <p:nvPr>
            <p:ph type="sldNum" sz="quarter" idx="5"/>
          </p:nvPr>
        </p:nvSpPr>
        <p:spPr/>
        <p:txBody>
          <a:bodyPr/>
          <a:lstStyle/>
          <a:p>
            <a:fld id="{0DFBD9D5-BBE9-4D20-A8EF-67E6F514B265}" type="slidenum">
              <a:rPr lang="en-US" smtClean="0"/>
              <a:t>19</a:t>
            </a:fld>
            <a:endParaRPr lang="en-US"/>
          </a:p>
        </p:txBody>
      </p:sp>
    </p:spTree>
    <p:extLst>
      <p:ext uri="{BB962C8B-B14F-4D97-AF65-F5344CB8AC3E}">
        <p14:creationId xmlns:p14="http://schemas.microsoft.com/office/powerpoint/2010/main" val="328461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Roundabouts are a type of intersection at which all traffic circulates in a </a:t>
            </a:r>
            <a:r>
              <a:rPr lang="en-CA" dirty="0" err="1"/>
              <a:t>counterclockwise</a:t>
            </a:r>
            <a:r>
              <a:rPr lang="en-CA" dirty="0"/>
              <a:t> direction, to the right of the Central island.</a:t>
            </a:r>
          </a:p>
          <a:p>
            <a:endParaRPr lang="en-CA" dirty="0"/>
          </a:p>
          <a:p>
            <a:r>
              <a:rPr lang="en-CA" dirty="0"/>
              <a:t>Never cross to the Central Island of the roundabout</a:t>
            </a:r>
          </a:p>
          <a:p>
            <a:r>
              <a:rPr lang="en-CA" dirty="0"/>
              <a:t>The Splitter islands will allow you to cross one direction of traffic at a time.</a:t>
            </a:r>
          </a:p>
          <a:p>
            <a:endParaRPr lang="en-CA" dirty="0"/>
          </a:p>
          <a:p>
            <a:r>
              <a:rPr lang="en-CA" dirty="0"/>
              <a:t>Wait for a gap in traffic and cross one lane when it is safe to do so. Stand a at the Splitter Island until it is safe to cross the next lane. </a:t>
            </a:r>
          </a:p>
        </p:txBody>
      </p:sp>
      <p:sp>
        <p:nvSpPr>
          <p:cNvPr id="4" name="Slide Number Placeholder 3"/>
          <p:cNvSpPr>
            <a:spLocks noGrp="1"/>
          </p:cNvSpPr>
          <p:nvPr>
            <p:ph type="sldNum" sz="quarter" idx="5"/>
          </p:nvPr>
        </p:nvSpPr>
        <p:spPr/>
        <p:txBody>
          <a:bodyPr/>
          <a:lstStyle/>
          <a:p>
            <a:fld id="{0DFBD9D5-BBE9-4D20-A8EF-67E6F514B265}" type="slidenum">
              <a:rPr lang="en-US" smtClean="0"/>
              <a:t>20</a:t>
            </a:fld>
            <a:endParaRPr lang="en-US"/>
          </a:p>
        </p:txBody>
      </p:sp>
    </p:spTree>
    <p:extLst>
      <p:ext uri="{BB962C8B-B14F-4D97-AF65-F5344CB8AC3E}">
        <p14:creationId xmlns:p14="http://schemas.microsoft.com/office/powerpoint/2010/main" val="292621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(left pic) is a</a:t>
            </a:r>
            <a:r>
              <a:rPr lang="en-US" baseline="0" dirty="0"/>
              <a:t> common site around school zones today as many parents are driving their children to school in personal automobiles. </a:t>
            </a:r>
          </a:p>
          <a:p>
            <a:endParaRPr lang="en-US" baseline="0" dirty="0"/>
          </a:p>
          <a:p>
            <a:r>
              <a:rPr lang="en-US" baseline="0" dirty="0"/>
              <a:t>Unfortunately a we get into a cycle where as more cars are on the street, the streets become less safe so there are fewer people walking which results in more cars on the street and so on. </a:t>
            </a:r>
          </a:p>
          <a:p>
            <a:endParaRPr lang="en-US" baseline="0" dirty="0"/>
          </a:p>
          <a:p>
            <a:r>
              <a:rPr lang="en-US" baseline="0" dirty="0"/>
              <a:t>The Walking school bus strives to move away from the “ kiss and ride” (top pic) toward students walking to school(bottom pic). </a:t>
            </a:r>
          </a:p>
          <a:p>
            <a:endParaRPr lang="en-US" baseline="0" dirty="0"/>
          </a:p>
          <a:p>
            <a:r>
              <a:rPr lang="en-US" baseline="0" dirty="0"/>
              <a:t>To be clear this program is not </a:t>
            </a:r>
            <a:r>
              <a:rPr lang="en-US" baseline="0" dirty="0" err="1"/>
              <a:t>neccesarily</a:t>
            </a:r>
            <a:r>
              <a:rPr lang="en-US" baseline="0" dirty="0"/>
              <a:t> a movement against motor travel – bussing is a practical and sustainable way to get those kids that live further away to school, it’s the students that live within the walking distance (~1.6km) but are being driven to school that we want to participate. Having said that, those who live further away are also welcome to join and they could be dropped off at any stop along the WSB route and join the walk. This alleviates the traffic congestion around the school and gives the student an opportunity to be active and have fun with friends on the way to school.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DFBD9D5-BBE9-4D20-A8EF-67E6F514B265}" type="slidenum">
              <a:rPr lang="en-US" smtClean="0"/>
              <a:t>2</a:t>
            </a:fld>
            <a:endParaRPr lang="en-US"/>
          </a:p>
        </p:txBody>
      </p:sp>
    </p:spTree>
    <p:extLst>
      <p:ext uri="{BB962C8B-B14F-4D97-AF65-F5344CB8AC3E}">
        <p14:creationId xmlns:p14="http://schemas.microsoft.com/office/powerpoint/2010/main" val="425804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age</a:t>
            </a:r>
            <a:r>
              <a:rPr lang="en-US" baseline="0" dirty="0"/>
              <a:t> of 12 children perceive the environment a little differently than adults. Some things to keep in mind while walking with children</a:t>
            </a:r>
          </a:p>
          <a:p>
            <a:endParaRPr lang="en-US" baseline="0" dirty="0"/>
          </a:p>
          <a:p>
            <a:pPr marL="171450" indent="-171450">
              <a:buFontTx/>
              <a:buChar char="-"/>
            </a:pPr>
            <a:r>
              <a:rPr lang="en-US" baseline="0" dirty="0"/>
              <a:t>There small size limits visibility (of them to cars and of what they can see). Eye contact, don’t go between cars etc. </a:t>
            </a:r>
          </a:p>
          <a:p>
            <a:pPr marL="171450" indent="-171450">
              <a:buFontTx/>
              <a:buChar char="-"/>
            </a:pPr>
            <a:r>
              <a:rPr lang="en-US" baseline="0" dirty="0"/>
              <a:t>Less likely to take notice of objects that are not directly in front of them. – Look behind, left, right and left again. (left again as this lane of traffic is closest to them)</a:t>
            </a:r>
          </a:p>
          <a:p>
            <a:pPr marL="171450" indent="-171450">
              <a:buFontTx/>
              <a:buChar char="-"/>
            </a:pPr>
            <a:endParaRPr lang="en-US" baseline="0" dirty="0"/>
          </a:p>
          <a:p>
            <a:pPr marL="171450" indent="-171450">
              <a:buFontTx/>
              <a:buChar char="-"/>
            </a:pPr>
            <a:r>
              <a:rPr lang="en-US" baseline="0" dirty="0"/>
              <a:t>Difficulty judging where sounds are coming from.  May expect traffic from another direction</a:t>
            </a:r>
          </a:p>
          <a:p>
            <a:pPr marL="171450" indent="-171450">
              <a:buFontTx/>
              <a:buChar char="-"/>
            </a:pPr>
            <a:r>
              <a:rPr lang="en-US" baseline="0" dirty="0"/>
              <a:t>Difficulty perceiving and evaluating distances</a:t>
            </a:r>
          </a:p>
          <a:p>
            <a:pPr marL="171450" indent="-171450">
              <a:buFontTx/>
              <a:buChar char="-"/>
            </a:pPr>
            <a:endParaRPr lang="en-US" baseline="0" dirty="0"/>
          </a:p>
          <a:p>
            <a:pPr marL="171450" indent="-171450">
              <a:buFontTx/>
              <a:buChar char="-"/>
            </a:pPr>
            <a:r>
              <a:rPr lang="en-US" baseline="0" dirty="0"/>
              <a:t>Difficulty estimating speeds and movement – may not know if aa car is stopped or slow moving. May wait for a slow car but cross in front of a fast one – related to size and sound of the vehicle. Small vehicles are perceived as being far way and large ones as being closer.</a:t>
            </a:r>
          </a:p>
          <a:p>
            <a:pPr marL="171450" indent="-171450">
              <a:buFontTx/>
              <a:buChar char="-"/>
            </a:pPr>
            <a:endParaRPr lang="en-US" baseline="0" dirty="0"/>
          </a:p>
          <a:p>
            <a:pPr marL="171450" indent="-171450">
              <a:buFontTx/>
              <a:buChar char="-"/>
            </a:pPr>
            <a:r>
              <a:rPr lang="en-US" baseline="0" dirty="0"/>
              <a:t>Control of their own movement – still developing coordination, if moving quickly may not be able to stop quickly in an emergency. </a:t>
            </a:r>
          </a:p>
        </p:txBody>
      </p:sp>
      <p:sp>
        <p:nvSpPr>
          <p:cNvPr id="4" name="Slide Number Placeholder 3"/>
          <p:cNvSpPr>
            <a:spLocks noGrp="1"/>
          </p:cNvSpPr>
          <p:nvPr>
            <p:ph type="sldNum" sz="quarter" idx="10"/>
          </p:nvPr>
        </p:nvSpPr>
        <p:spPr/>
        <p:txBody>
          <a:bodyPr/>
          <a:lstStyle/>
          <a:p>
            <a:fld id="{0DFBD9D5-BBE9-4D20-A8EF-67E6F514B265}" type="slidenum">
              <a:rPr lang="en-US" smtClean="0"/>
              <a:t>21</a:t>
            </a:fld>
            <a:endParaRPr lang="en-US"/>
          </a:p>
        </p:txBody>
      </p:sp>
    </p:spTree>
    <p:extLst>
      <p:ext uri="{BB962C8B-B14F-4D97-AF65-F5344CB8AC3E}">
        <p14:creationId xmlns:p14="http://schemas.microsoft.com/office/powerpoint/2010/main" val="945859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goals is to teach children road</a:t>
            </a:r>
            <a:r>
              <a:rPr lang="en-US" baseline="0" dirty="0"/>
              <a:t> safety skills. This should happen organically through going on the walk, however you can also proactively teach road safety to the children. However, you can also proactively teach road safety to the children. One saying you can teach is Stop, Look, Listen to remind them to Stop at the side of the road, look all ways and listen for traffic.</a:t>
            </a:r>
          </a:p>
          <a:p>
            <a:endParaRPr lang="en-US" baseline="0" dirty="0"/>
          </a:p>
          <a:p>
            <a:r>
              <a:rPr lang="en-US" baseline="0"/>
              <a:t>The </a:t>
            </a:r>
            <a:r>
              <a:rPr lang="en-US" baseline="0" dirty="0"/>
              <a:t>rhyme at the bottom of the slide can also help kids to remember what they need to do.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DFBD9D5-BBE9-4D20-A8EF-67E6F514B265}" type="slidenum">
              <a:rPr lang="en-US" smtClean="0"/>
              <a:t>22</a:t>
            </a:fld>
            <a:endParaRPr lang="en-US"/>
          </a:p>
        </p:txBody>
      </p:sp>
    </p:spTree>
    <p:extLst>
      <p:ext uri="{BB962C8B-B14F-4D97-AF65-F5344CB8AC3E}">
        <p14:creationId xmlns:p14="http://schemas.microsoft.com/office/powerpoint/2010/main" val="2102640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Schedule/route</a:t>
            </a:r>
            <a:r>
              <a:rPr lang="en-US" baseline="0" dirty="0"/>
              <a:t> (walk it once before you start)</a:t>
            </a:r>
          </a:p>
          <a:p>
            <a:r>
              <a:rPr lang="en-US" baseline="0" dirty="0"/>
              <a:t>Invite substitute leaders to join a couple of days the first week so kids get to know them</a:t>
            </a:r>
          </a:p>
          <a:p>
            <a:r>
              <a:rPr lang="en-US" baseline="0" dirty="0"/>
              <a:t>Dealing with disruptive children</a:t>
            </a:r>
          </a:p>
          <a:p>
            <a:r>
              <a:rPr lang="en-US" baseline="0" dirty="0"/>
              <a:t>If no longer volunteering please return your vest to the school</a:t>
            </a:r>
          </a:p>
          <a:p>
            <a:r>
              <a:rPr lang="en-US" baseline="0" dirty="0"/>
              <a:t>Report any issues/successes to organizing committee – may need to make adjustments after first few days, other groups can learn from your experiences both positive and challenging ones.</a:t>
            </a:r>
          </a:p>
          <a:p>
            <a:endParaRPr lang="en-US" baseline="0" dirty="0"/>
          </a:p>
          <a:p>
            <a:r>
              <a:rPr lang="en-US" baseline="0" dirty="0"/>
              <a:t>Beyond being a Walk Leader. If you wish to get more involved with the program there are many opportunities</a:t>
            </a:r>
          </a:p>
          <a:p>
            <a:pPr marL="171450" indent="-171450">
              <a:buFontTx/>
              <a:buChar char="-"/>
            </a:pPr>
            <a:r>
              <a:rPr lang="en-US" baseline="0" dirty="0"/>
              <a:t>Train new volunteers</a:t>
            </a:r>
          </a:p>
          <a:p>
            <a:pPr marL="171450" indent="-171450">
              <a:buFontTx/>
              <a:buChar char="-"/>
            </a:pPr>
            <a:r>
              <a:rPr lang="en-US" baseline="0" dirty="0"/>
              <a:t>Assist with volunteer recruitment</a:t>
            </a:r>
          </a:p>
          <a:p>
            <a:pPr marL="171450" indent="-171450">
              <a:buFontTx/>
              <a:buChar char="-"/>
            </a:pPr>
            <a:r>
              <a:rPr lang="en-US" baseline="0" dirty="0"/>
              <a:t>Promote the program to parents and within the community</a:t>
            </a:r>
          </a:p>
          <a:p>
            <a:pPr marL="171450" indent="-171450">
              <a:buFontTx/>
              <a:buChar char="-"/>
            </a:pPr>
            <a:r>
              <a:rPr lang="en-US" baseline="0" dirty="0"/>
              <a:t>Provide testimonials, act as a spokesperson</a:t>
            </a:r>
          </a:p>
          <a:p>
            <a:pPr marL="171450" indent="-171450">
              <a:buFontTx/>
              <a:buChar char="-"/>
            </a:pPr>
            <a:r>
              <a:rPr lang="en-US" baseline="0" dirty="0"/>
              <a:t>Organizing Committee</a:t>
            </a:r>
          </a:p>
          <a:p>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23</a:t>
            </a:fld>
            <a:endParaRPr lang="en-US"/>
          </a:p>
        </p:txBody>
      </p:sp>
    </p:spTree>
    <p:extLst>
      <p:ext uri="{BB962C8B-B14F-4D97-AF65-F5344CB8AC3E}">
        <p14:creationId xmlns:p14="http://schemas.microsoft.com/office/powerpoint/2010/main" val="343320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 sure</a:t>
            </a:r>
            <a:r>
              <a:rPr lang="en-US" baseline="0" dirty="0"/>
              <a:t> you are all aware the WSB is an organized system of walking children from home to school. It has a set route and scheduled stops and is lead adult volunteers such as yourselves.</a:t>
            </a:r>
          </a:p>
          <a:p>
            <a:endParaRPr lang="en-US" baseline="0" dirty="0"/>
          </a:p>
          <a:p>
            <a:r>
              <a:rPr lang="en-US" baseline="0" dirty="0"/>
              <a:t>The main concerns of parents that don’t allow their children to walk to school is that they perceive to be unsafe or feel their children don’t have the skills to walk to school on their own. This program seeks to alleviate these concerns.</a:t>
            </a:r>
          </a:p>
          <a:p>
            <a:endParaRPr lang="en-US" baseline="0" dirty="0"/>
          </a:p>
          <a:p>
            <a:r>
              <a:rPr lang="en-US" baseline="0" dirty="0"/>
              <a:t>There are many benefits to the WSB and many reason to become involved in this program. Our main goal with this program is to increase physical activity rates for children and help them develop confidence and skills to be able to engage in active transportation over their lifetime. Other benefits include”</a:t>
            </a:r>
          </a:p>
          <a:p>
            <a:pPr marL="171450" indent="-171450">
              <a:buFontTx/>
              <a:buChar char="-"/>
            </a:pPr>
            <a:r>
              <a:rPr lang="en-US" baseline="0" dirty="0"/>
              <a:t>Less pollution</a:t>
            </a:r>
          </a:p>
          <a:p>
            <a:pPr marL="171450" indent="-171450">
              <a:buFontTx/>
              <a:buChar char="-"/>
            </a:pPr>
            <a:r>
              <a:rPr lang="en-US" baseline="0" dirty="0"/>
              <a:t>Safer school zones</a:t>
            </a:r>
          </a:p>
          <a:p>
            <a:pPr marL="171450" indent="-171450">
              <a:buFontTx/>
              <a:buChar char="-"/>
            </a:pPr>
            <a:r>
              <a:rPr lang="en-US" baseline="0" dirty="0"/>
              <a:t>Builds child independence</a:t>
            </a:r>
          </a:p>
          <a:p>
            <a:pPr marL="171450" indent="-171450">
              <a:buFontTx/>
              <a:buChar char="-"/>
            </a:pPr>
            <a:r>
              <a:rPr lang="en-US" baseline="0" dirty="0"/>
              <a:t>Build community</a:t>
            </a:r>
          </a:p>
          <a:p>
            <a:pPr marL="171450" indent="-171450">
              <a:buFontTx/>
              <a:buChar char="-"/>
            </a:pPr>
            <a:r>
              <a:rPr lang="en-US" baseline="0" dirty="0"/>
              <a:t>Social benefits for children</a:t>
            </a:r>
          </a:p>
          <a:p>
            <a:pPr marL="171450" indent="-171450">
              <a:buFontTx/>
              <a:buChar char="-"/>
            </a:pPr>
            <a:r>
              <a:rPr lang="en-US" baseline="0" dirty="0"/>
              <a:t>Children arrive alert and ready to learn</a:t>
            </a:r>
          </a:p>
          <a:p>
            <a:pPr marL="171450" indent="-171450">
              <a:buFontTx/>
              <a:buChar char="-"/>
            </a:pPr>
            <a:r>
              <a:rPr lang="en-US" baseline="0" dirty="0"/>
              <a:t>Etc.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DFBD9D5-BBE9-4D20-A8EF-67E6F514B265}" type="slidenum">
              <a:rPr lang="en-US" smtClean="0"/>
              <a:t>3</a:t>
            </a:fld>
            <a:endParaRPr lang="en-US"/>
          </a:p>
        </p:txBody>
      </p:sp>
    </p:spTree>
    <p:extLst>
      <p:ext uri="{BB962C8B-B14F-4D97-AF65-F5344CB8AC3E}">
        <p14:creationId xmlns:p14="http://schemas.microsoft.com/office/powerpoint/2010/main" val="153995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dive in, I’d like to show this brief video about being a Walk Leader</a:t>
            </a: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4</a:t>
            </a:fld>
            <a:endParaRPr lang="en-US"/>
          </a:p>
        </p:txBody>
      </p:sp>
    </p:spTree>
    <p:extLst>
      <p:ext uri="{BB962C8B-B14F-4D97-AF65-F5344CB8AC3E}">
        <p14:creationId xmlns:p14="http://schemas.microsoft.com/office/powerpoint/2010/main" val="75975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touched on the key aspects of being a Walk Leader. The role</a:t>
            </a:r>
            <a:r>
              <a:rPr lang="en-US" baseline="0" dirty="0"/>
              <a:t> of the Walk Leader is to:</a:t>
            </a:r>
          </a:p>
          <a:p>
            <a:endParaRPr lang="en-US" baseline="0" dirty="0"/>
          </a:p>
          <a:p>
            <a:pPr marL="171450" indent="-171450">
              <a:buFontTx/>
              <a:buChar char="-"/>
            </a:pPr>
            <a:r>
              <a:rPr lang="en-US" baseline="0" dirty="0"/>
              <a:t>Supervise the children on the walk to school</a:t>
            </a:r>
          </a:p>
          <a:p>
            <a:pPr marL="171450" indent="-171450">
              <a:buFontTx/>
              <a:buChar char="-"/>
            </a:pPr>
            <a:r>
              <a:rPr lang="en-US" baseline="0" dirty="0"/>
              <a:t>Ensure safety of the children</a:t>
            </a:r>
          </a:p>
          <a:p>
            <a:pPr marL="171450" indent="-171450">
              <a:buFontTx/>
              <a:buChar char="-"/>
            </a:pPr>
            <a:r>
              <a:rPr lang="en-US" baseline="0" dirty="0"/>
              <a:t>Be a good role model</a:t>
            </a:r>
          </a:p>
          <a:p>
            <a:pPr marL="171450" indent="-171450">
              <a:buFontTx/>
              <a:buChar char="-"/>
            </a:pPr>
            <a:r>
              <a:rPr lang="en-US" baseline="0" dirty="0"/>
              <a:t>Be an ambassador of the program (promote the program/ recruit more volunteers)</a:t>
            </a:r>
          </a:p>
          <a:p>
            <a:pPr marL="171450" indent="-171450">
              <a:buFontTx/>
              <a:buChar char="-"/>
            </a:pPr>
            <a:r>
              <a:rPr lang="en-US" baseline="0" dirty="0"/>
              <a:t>Coach children to be good pedestrian and teach them the rules of the road</a:t>
            </a:r>
          </a:p>
          <a:p>
            <a:pPr marL="171450" indent="-171450">
              <a:buFontTx/>
              <a:buChar char="-"/>
            </a:pPr>
            <a:r>
              <a:rPr lang="en-US" baseline="0" dirty="0"/>
              <a:t>Report any disciplinary matters to the school principal</a:t>
            </a:r>
          </a:p>
          <a:p>
            <a:pPr marL="171450" indent="-171450">
              <a:buFontTx/>
              <a:buChar char="-"/>
            </a:pPr>
            <a:r>
              <a:rPr lang="en-US" baseline="0" dirty="0"/>
              <a:t>Stay on schedule</a:t>
            </a:r>
          </a:p>
          <a:p>
            <a:pPr marL="171450" indent="-171450">
              <a:buFontTx/>
              <a:buChar char="-"/>
            </a:pPr>
            <a:endParaRPr lang="en-US" baseline="0" dirty="0"/>
          </a:p>
          <a:p>
            <a:pPr marL="0" indent="0">
              <a:buFontTx/>
              <a:buNone/>
            </a:pPr>
            <a:r>
              <a:rPr lang="en-US" baseline="0" dirty="0"/>
              <a:t>[Facilitator will discuss “equipment” and have actual examples to demonstrate – vest, boarding pass, route map, cell phone, schedule, list of other Walk Leaders, list of children)]</a:t>
            </a: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5</a:t>
            </a:fld>
            <a:endParaRPr lang="en-US"/>
          </a:p>
        </p:txBody>
      </p:sp>
    </p:spTree>
    <p:extLst>
      <p:ext uri="{BB962C8B-B14F-4D97-AF65-F5344CB8AC3E}">
        <p14:creationId xmlns:p14="http://schemas.microsoft.com/office/powerpoint/2010/main" val="130169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a:t>
            </a:r>
            <a:r>
              <a:rPr lang="en-US" baseline="0" dirty="0"/>
              <a:t> activity has certain risks involved and it is important to take reasonable measures to reduce risk and ensure a safe and enjoyable program for all.</a:t>
            </a:r>
          </a:p>
          <a:p>
            <a:endParaRPr lang="en-US" baseline="0" dirty="0"/>
          </a:p>
          <a:p>
            <a:r>
              <a:rPr lang="en-US" baseline="0" dirty="0"/>
              <a:t>As part of our risk management plan there are mandatory conditions for volunteers to become Walk Leaders. All Walk Leaders must:</a:t>
            </a:r>
          </a:p>
          <a:p>
            <a:endParaRPr lang="en-US" baseline="0" dirty="0"/>
          </a:p>
          <a:p>
            <a:pPr marL="171450" indent="-171450">
              <a:buFontTx/>
              <a:buChar char="-"/>
            </a:pPr>
            <a:r>
              <a:rPr lang="en-US" baseline="0" dirty="0"/>
              <a:t>Attend the road safety training session</a:t>
            </a:r>
          </a:p>
          <a:p>
            <a:pPr marL="171450" indent="-171450">
              <a:buFontTx/>
              <a:buChar char="-"/>
            </a:pPr>
            <a:r>
              <a:rPr lang="en-US" baseline="0" dirty="0"/>
              <a:t>Complete a criminal background check</a:t>
            </a:r>
          </a:p>
          <a:p>
            <a:pPr marL="171450" indent="-171450">
              <a:buFontTx/>
              <a:buChar char="-"/>
            </a:pPr>
            <a:r>
              <a:rPr lang="en-US" baseline="0" dirty="0"/>
              <a:t>Wear a yellow vest</a:t>
            </a:r>
          </a:p>
          <a:p>
            <a:pPr marL="171450" indent="-171450">
              <a:buFontTx/>
              <a:buChar char="-"/>
            </a:pPr>
            <a:endParaRPr lang="en-US" baseline="0" dirty="0"/>
          </a:p>
          <a:p>
            <a:pPr marL="0" indent="0">
              <a:buFontTx/>
              <a:buNone/>
            </a:pPr>
            <a:r>
              <a:rPr lang="en-US" baseline="0" dirty="0"/>
              <a:t>Some additional considerations are: [Discuss each point and make sure procedures and protocols of specific schools are clear]</a:t>
            </a:r>
          </a:p>
          <a:p>
            <a:pPr marL="171450" indent="-171450">
              <a:buFontTx/>
              <a:buChar char="-"/>
            </a:pPr>
            <a:r>
              <a:rPr lang="en-US" baseline="0" dirty="0"/>
              <a:t>Adult to student ratio (consult with principal on this)</a:t>
            </a:r>
          </a:p>
          <a:p>
            <a:pPr marL="171450" indent="-171450">
              <a:buFontTx/>
              <a:buChar char="-"/>
            </a:pPr>
            <a:r>
              <a:rPr lang="en-US" baseline="0" dirty="0"/>
              <a:t>Spare Walk Leaders</a:t>
            </a:r>
          </a:p>
          <a:p>
            <a:pPr marL="171450" indent="-171450">
              <a:buFontTx/>
              <a:buChar char="-"/>
            </a:pPr>
            <a:r>
              <a:rPr lang="en-US" baseline="0" dirty="0"/>
              <a:t>Develop a good protocol for Walk Leader absences</a:t>
            </a:r>
          </a:p>
          <a:p>
            <a:pPr marL="171450" indent="-171450">
              <a:buFontTx/>
              <a:buChar char="-"/>
            </a:pPr>
            <a:r>
              <a:rPr lang="en-US" baseline="0" dirty="0"/>
              <a:t>Students should be registered</a:t>
            </a:r>
          </a:p>
          <a:p>
            <a:pPr marL="171450" indent="-171450">
              <a:buFontTx/>
              <a:buChar char="-"/>
            </a:pPr>
            <a:r>
              <a:rPr lang="en-US" baseline="0" dirty="0"/>
              <a:t>In the event of a medical emergency contact 911, notify parents, school etc.</a:t>
            </a:r>
          </a:p>
          <a:p>
            <a:pPr marL="171450" indent="-171450">
              <a:buFontTx/>
              <a:buChar char="-"/>
            </a:pPr>
            <a:r>
              <a:rPr lang="en-US" baseline="0" dirty="0"/>
              <a:t>Disciplinary matters should be reported to the principal</a:t>
            </a:r>
          </a:p>
        </p:txBody>
      </p:sp>
      <p:sp>
        <p:nvSpPr>
          <p:cNvPr id="4" name="Slide Number Placeholder 3"/>
          <p:cNvSpPr>
            <a:spLocks noGrp="1"/>
          </p:cNvSpPr>
          <p:nvPr>
            <p:ph type="sldNum" sz="quarter" idx="10"/>
          </p:nvPr>
        </p:nvSpPr>
        <p:spPr/>
        <p:txBody>
          <a:bodyPr/>
          <a:lstStyle/>
          <a:p>
            <a:fld id="{0DFBD9D5-BBE9-4D20-A8EF-67E6F514B265}" type="slidenum">
              <a:rPr lang="en-US" smtClean="0"/>
              <a:t>6</a:t>
            </a:fld>
            <a:endParaRPr lang="en-US"/>
          </a:p>
        </p:txBody>
      </p:sp>
    </p:spTree>
    <p:extLst>
      <p:ext uri="{BB962C8B-B14F-4D97-AF65-F5344CB8AC3E}">
        <p14:creationId xmlns:p14="http://schemas.microsoft.com/office/powerpoint/2010/main" val="164452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The other component of risk management is policies around cancellation due to bad weather.</a:t>
            </a:r>
          </a:p>
          <a:p>
            <a:pPr marL="0" indent="0">
              <a:buFontTx/>
              <a:buNone/>
            </a:pPr>
            <a:endParaRPr lang="en-US" baseline="0" dirty="0"/>
          </a:p>
          <a:p>
            <a:pPr marL="0" indent="0">
              <a:buFontTx/>
              <a:buNone/>
            </a:pPr>
            <a:r>
              <a:rPr lang="en-US" baseline="0" dirty="0"/>
              <a:t>We like to live by the proverb “there is no bad weather, only inappropriate clothing!” and demonstrate that walking can be enjoyable no matter what the weather as long as you are dressed for it.</a:t>
            </a:r>
          </a:p>
          <a:p>
            <a:pPr marL="0" indent="0">
              <a:buFontTx/>
              <a:buNone/>
            </a:pPr>
            <a:endParaRPr lang="en-US" baseline="0" dirty="0"/>
          </a:p>
          <a:p>
            <a:pPr marL="0" indent="0">
              <a:buFontTx/>
              <a:buNone/>
            </a:pPr>
            <a:r>
              <a:rPr lang="en-US" baseline="0" dirty="0"/>
              <a:t>However, in extreme weather the WSB may need to be cancelled. Discuss with your school lead what the procedure is for notifying Walk Leaders of the cancellation. </a:t>
            </a:r>
          </a:p>
        </p:txBody>
      </p:sp>
      <p:sp>
        <p:nvSpPr>
          <p:cNvPr id="4" name="Slide Number Placeholder 3"/>
          <p:cNvSpPr>
            <a:spLocks noGrp="1"/>
          </p:cNvSpPr>
          <p:nvPr>
            <p:ph type="sldNum" sz="quarter" idx="10"/>
          </p:nvPr>
        </p:nvSpPr>
        <p:spPr/>
        <p:txBody>
          <a:bodyPr/>
          <a:lstStyle/>
          <a:p>
            <a:fld id="{0DFBD9D5-BBE9-4D20-A8EF-67E6F514B265}" type="slidenum">
              <a:rPr lang="en-US" smtClean="0"/>
              <a:t>7</a:t>
            </a:fld>
            <a:endParaRPr lang="en-US"/>
          </a:p>
        </p:txBody>
      </p:sp>
    </p:spTree>
    <p:extLst>
      <p:ext uri="{BB962C8B-B14F-4D97-AF65-F5344CB8AC3E}">
        <p14:creationId xmlns:p14="http://schemas.microsoft.com/office/powerpoint/2010/main" val="76188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Look in</a:t>
            </a:r>
            <a:r>
              <a:rPr lang="en-US" baseline="0" dirty="0"/>
              <a:t> the direction of Sally’s home to see if she is coming. If she’s not on her way continue walking so you don’t get behind schedule.</a:t>
            </a:r>
          </a:p>
          <a:p>
            <a:pPr marL="228600" indent="-228600">
              <a:buAutoNum type="arabicPeriod"/>
            </a:pPr>
            <a:r>
              <a:rPr lang="en-US" dirty="0"/>
              <a:t>Talk to Billy’s parents, stating that you would love</a:t>
            </a:r>
            <a:r>
              <a:rPr lang="en-US" baseline="0" dirty="0"/>
              <a:t> to have him on the WSB and he needs to register.</a:t>
            </a:r>
          </a:p>
          <a:p>
            <a:pPr marL="228600" indent="-228600">
              <a:buAutoNum type="arabicPeriod"/>
            </a:pPr>
            <a:r>
              <a:rPr lang="en-US" baseline="0" dirty="0"/>
              <a:t>If you have a phone, try calling Mrs. Smith to see if she is on her way. If there is another parent available ask them to help you on the walk. If you must, walk the children on your own – they must get to school. Check in with Mrs. Smith to see why she was absent and confirm that she will be there for her next scheduled walk. Report the incident to the organizing committee,</a:t>
            </a:r>
          </a:p>
          <a:p>
            <a:pPr marL="228600" indent="-228600">
              <a:buAutoNum type="arabicPeriod"/>
            </a:pPr>
            <a:r>
              <a:rPr lang="en-US" baseline="0" dirty="0"/>
              <a:t>Encourage Mr. Jones to become a volunteer with the program. He might be a perfect substitute walk leader.</a:t>
            </a: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8</a:t>
            </a:fld>
            <a:endParaRPr lang="en-US"/>
          </a:p>
        </p:txBody>
      </p:sp>
    </p:spTree>
    <p:extLst>
      <p:ext uri="{BB962C8B-B14F-4D97-AF65-F5344CB8AC3E}">
        <p14:creationId xmlns:p14="http://schemas.microsoft.com/office/powerpoint/2010/main" val="187471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the group: What makes a good pedestrian?</a:t>
            </a:r>
          </a:p>
          <a:p>
            <a:endParaRPr lang="en-US" baseline="0" dirty="0"/>
          </a:p>
          <a:p>
            <a:r>
              <a:rPr lang="en-US" baseline="0" dirty="0"/>
              <a:t>Possible responses:</a:t>
            </a:r>
          </a:p>
          <a:p>
            <a:pPr marL="171450" indent="-171450">
              <a:buFontTx/>
              <a:buChar char="-"/>
            </a:pPr>
            <a:r>
              <a:rPr lang="en-US" baseline="0" dirty="0"/>
              <a:t>Use side walks</a:t>
            </a:r>
          </a:p>
          <a:p>
            <a:pPr marL="171450" indent="-171450">
              <a:buFontTx/>
              <a:buChar char="-"/>
            </a:pPr>
            <a:r>
              <a:rPr lang="en-US" baseline="0" dirty="0"/>
              <a:t>Wear bright clothing</a:t>
            </a:r>
          </a:p>
          <a:p>
            <a:pPr marL="171450" indent="-171450">
              <a:buFontTx/>
              <a:buChar char="-"/>
            </a:pPr>
            <a:r>
              <a:rPr lang="en-US" baseline="0" dirty="0"/>
              <a:t>Cross at cross walks, street lights</a:t>
            </a:r>
          </a:p>
          <a:p>
            <a:pPr marL="171450" indent="-171450">
              <a:buFontTx/>
              <a:buChar char="-"/>
            </a:pPr>
            <a:r>
              <a:rPr lang="en-US" baseline="0" dirty="0"/>
              <a:t>Make eye contact with drivers</a:t>
            </a:r>
          </a:p>
          <a:p>
            <a:pPr marL="171450" indent="-171450">
              <a:buFontTx/>
              <a:buChar char="-"/>
            </a:pPr>
            <a:r>
              <a:rPr lang="en-US" baseline="0" dirty="0"/>
              <a:t>Stay alert (no phones, headsets etc.)</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0DFBD9D5-BBE9-4D20-A8EF-67E6F514B265}" type="slidenum">
              <a:rPr lang="en-US" smtClean="0"/>
              <a:t>9</a:t>
            </a:fld>
            <a:endParaRPr lang="en-US"/>
          </a:p>
        </p:txBody>
      </p:sp>
    </p:spTree>
    <p:extLst>
      <p:ext uri="{BB962C8B-B14F-4D97-AF65-F5344CB8AC3E}">
        <p14:creationId xmlns:p14="http://schemas.microsoft.com/office/powerpoint/2010/main" val="385387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F4E697-E025-814D-8CC5-BD5F6365BC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1927250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4E697-E025-814D-8CC5-BD5F6365BC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796280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F4E697-E025-814D-8CC5-BD5F6365BC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2115305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F4E697-E025-814D-8CC5-BD5F6365BC9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343627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F4E697-E025-814D-8CC5-BD5F6365BC99}"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770470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F4E697-E025-814D-8CC5-BD5F6365BC99}"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2124970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F4E697-E025-814D-8CC5-BD5F6365BC99}"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172972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F4E697-E025-814D-8CC5-BD5F6365BC9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98145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E3748F-0013-534E-B933-FA54FAE9044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F4E697-E025-814D-8CC5-BD5F6365BC9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539822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4E697-E025-814D-8CC5-BD5F6365BC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1827328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4E697-E025-814D-8CC5-BD5F6365BC9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390E8-A698-2F44-BD52-8839083877F5}" type="slidenum">
              <a:rPr lang="en-US" smtClean="0"/>
              <a:t>‹#›</a:t>
            </a:fld>
            <a:endParaRPr lang="en-US"/>
          </a:p>
        </p:txBody>
      </p:sp>
    </p:spTree>
    <p:extLst>
      <p:ext uri="{BB962C8B-B14F-4D97-AF65-F5344CB8AC3E}">
        <p14:creationId xmlns:p14="http://schemas.microsoft.com/office/powerpoint/2010/main" val="74469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E3748F-0013-534E-B933-FA54FAE90449}"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E3748F-0013-534E-B933-FA54FAE9044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E3748F-0013-534E-B933-FA54FAE90449}"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E3748F-0013-534E-B933-FA54FAE90449}"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E3748F-0013-534E-B933-FA54FAE90449}"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3748F-0013-534E-B933-FA54FAE9044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E3748F-0013-534E-B933-FA54FAE90449}"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2E9FB-B475-3340-B008-81B0C80E091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3748F-0013-534E-B933-FA54FAE90449}" type="datetimeFigureOut">
              <a:rPr lang="en-US" smtClean="0"/>
              <a:t>11/5/2019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2E9FB-B475-3340-B008-81B0C80E0910}"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36" y="0"/>
            <a:ext cx="9172136" cy="6856477"/>
          </a:xfrm>
          <a:prstGeom prst="rect">
            <a:avLst/>
          </a:prstGeom>
        </p:spPr>
      </p:pic>
    </p:spTree>
    <p:extLst>
      <p:ext uri="{BB962C8B-B14F-4D97-AF65-F5344CB8AC3E}">
        <p14:creationId xmlns:p14="http://schemas.microsoft.com/office/powerpoint/2010/main" val="560176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F4E697-E025-814D-8CC5-BD5F6365BC99}" type="datetimeFigureOut">
              <a:rPr lang="en-US" smtClean="0"/>
              <a:t>11/5/2019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390E8-A698-2F44-BD52-8839083877F5}"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6718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rgbClr val="0070C0"/>
                </a:solidFill>
                <a:latin typeface="Rockwell" panose="02060603020205020403" pitchFamily="18" charset="0"/>
              </a:rPr>
              <a:t>Walk Leader Training</a:t>
            </a:r>
          </a:p>
        </p:txBody>
      </p:sp>
      <p:sp>
        <p:nvSpPr>
          <p:cNvPr id="3" name="Subtitle 2"/>
          <p:cNvSpPr>
            <a:spLocks noGrp="1"/>
          </p:cNvSpPr>
          <p:nvPr>
            <p:ph type="subTitle" idx="1"/>
          </p:nvPr>
        </p:nvSpPr>
        <p:spPr/>
        <p:txBody>
          <a:bodyPr/>
          <a:lstStyle/>
          <a:p>
            <a:r>
              <a:rPr lang="en-US" b="1" dirty="0">
                <a:solidFill>
                  <a:srgbClr val="0070C0"/>
                </a:solidFill>
              </a:rPr>
              <a:t>Walking School Bus Program</a:t>
            </a:r>
          </a:p>
        </p:txBody>
      </p:sp>
    </p:spTree>
    <p:extLst>
      <p:ext uri="{BB962C8B-B14F-4D97-AF65-F5344CB8AC3E}">
        <p14:creationId xmlns:p14="http://schemas.microsoft.com/office/powerpoint/2010/main" val="1395659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863E-56E7-45E4-9F4E-42742813EB68}"/>
              </a:ext>
            </a:extLst>
          </p:cNvPr>
          <p:cNvSpPr>
            <a:spLocks noGrp="1"/>
          </p:cNvSpPr>
          <p:nvPr>
            <p:ph type="title"/>
          </p:nvPr>
        </p:nvSpPr>
        <p:spPr/>
        <p:txBody>
          <a:bodyPr/>
          <a:lstStyle/>
          <a:p>
            <a:r>
              <a:rPr lang="en-CA" dirty="0"/>
              <a:t>Be A Good Pedestrian</a:t>
            </a:r>
          </a:p>
        </p:txBody>
      </p:sp>
      <p:sp>
        <p:nvSpPr>
          <p:cNvPr id="3" name="Content Placeholder 2">
            <a:extLst>
              <a:ext uri="{FF2B5EF4-FFF2-40B4-BE49-F238E27FC236}">
                <a16:creationId xmlns:a16="http://schemas.microsoft.com/office/drawing/2014/main" id="{268B367F-55FB-4A91-B1E4-8051F03DCD1A}"/>
              </a:ext>
            </a:extLst>
          </p:cNvPr>
          <p:cNvSpPr>
            <a:spLocks noGrp="1"/>
          </p:cNvSpPr>
          <p:nvPr>
            <p:ph idx="1"/>
          </p:nvPr>
        </p:nvSpPr>
        <p:spPr/>
        <p:txBody>
          <a:bodyPr>
            <a:normAutofit lnSpcReduction="10000"/>
          </a:bodyPr>
          <a:lstStyle/>
          <a:p>
            <a:r>
              <a:rPr lang="en-CA" dirty="0"/>
              <a:t>Cross at marked crosswalks or traffic lights</a:t>
            </a:r>
          </a:p>
          <a:p>
            <a:r>
              <a:rPr lang="en-CA" dirty="0"/>
              <a:t>Make sure drivers can see you</a:t>
            </a:r>
          </a:p>
          <a:p>
            <a:r>
              <a:rPr lang="en-CA" dirty="0"/>
              <a:t>Make eye contact with drivers</a:t>
            </a:r>
          </a:p>
          <a:p>
            <a:r>
              <a:rPr lang="en-CA" dirty="0"/>
              <a:t>Wear bright/reflective clothing</a:t>
            </a:r>
          </a:p>
          <a:p>
            <a:r>
              <a:rPr lang="en-CA" dirty="0"/>
              <a:t>Watch for traffic turning or leaving driveways</a:t>
            </a:r>
          </a:p>
          <a:p>
            <a:r>
              <a:rPr lang="en-CA" dirty="0"/>
              <a:t>Be alert</a:t>
            </a:r>
          </a:p>
          <a:p>
            <a:r>
              <a:rPr lang="en-CA" dirty="0"/>
              <a:t>At traffic lights:</a:t>
            </a:r>
          </a:p>
          <a:p>
            <a:pPr lvl="1"/>
            <a:r>
              <a:rPr lang="en-CA" dirty="0"/>
              <a:t>Only cross when the walk sign is up</a:t>
            </a:r>
          </a:p>
          <a:p>
            <a:pPr lvl="1"/>
            <a:r>
              <a:rPr lang="en-CA" dirty="0"/>
              <a:t>Don’t start if there isn’t enough time to cross</a:t>
            </a:r>
          </a:p>
          <a:p>
            <a:pPr lvl="1"/>
            <a:r>
              <a:rPr lang="en-CA" dirty="0"/>
              <a:t>Watch for turning cars</a:t>
            </a:r>
          </a:p>
        </p:txBody>
      </p:sp>
    </p:spTree>
    <p:extLst>
      <p:ext uri="{BB962C8B-B14F-4D97-AF65-F5344CB8AC3E}">
        <p14:creationId xmlns:p14="http://schemas.microsoft.com/office/powerpoint/2010/main" val="2871902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Walking Formation</a:t>
            </a:r>
          </a:p>
        </p:txBody>
      </p:sp>
      <p:pic>
        <p:nvPicPr>
          <p:cNvPr id="4" name="Content Placeholder 3"/>
          <p:cNvPicPr>
            <a:picLocks noGrp="1" noChangeAspect="1"/>
          </p:cNvPicPr>
          <p:nvPr>
            <p:ph idx="1"/>
          </p:nvPr>
        </p:nvPicPr>
        <p:blipFill>
          <a:blip r:embed="rId3"/>
          <a:stretch>
            <a:fillRect/>
          </a:stretch>
        </p:blipFill>
        <p:spPr>
          <a:xfrm>
            <a:off x="1776359" y="2301905"/>
            <a:ext cx="5084505" cy="865707"/>
          </a:xfrm>
          <a:prstGeom prst="rect">
            <a:avLst/>
          </a:prstGeom>
        </p:spPr>
      </p:pic>
      <p:pic>
        <p:nvPicPr>
          <p:cNvPr id="5" name="Picture 4"/>
          <p:cNvPicPr>
            <a:picLocks noChangeAspect="1"/>
          </p:cNvPicPr>
          <p:nvPr/>
        </p:nvPicPr>
        <p:blipFill>
          <a:blip r:embed="rId4"/>
          <a:stretch>
            <a:fillRect/>
          </a:stretch>
        </p:blipFill>
        <p:spPr>
          <a:xfrm>
            <a:off x="4836405" y="4140091"/>
            <a:ext cx="3511600" cy="1012024"/>
          </a:xfrm>
          <a:prstGeom prst="rect">
            <a:avLst/>
          </a:prstGeom>
        </p:spPr>
      </p:pic>
      <p:cxnSp>
        <p:nvCxnSpPr>
          <p:cNvPr id="7" name="Straight Arrow Connector 6"/>
          <p:cNvCxnSpPr/>
          <p:nvPr/>
        </p:nvCxnSpPr>
        <p:spPr>
          <a:xfrm>
            <a:off x="4671152" y="3167612"/>
            <a:ext cx="484742" cy="874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stretch>
            <a:fillRect/>
          </a:stretch>
        </p:blipFill>
        <p:spPr>
          <a:xfrm>
            <a:off x="442706" y="4314445"/>
            <a:ext cx="371888" cy="371888"/>
          </a:xfrm>
          <a:prstGeom prst="rect">
            <a:avLst/>
          </a:prstGeom>
        </p:spPr>
      </p:pic>
      <p:pic>
        <p:nvPicPr>
          <p:cNvPr id="9" name="Picture 8"/>
          <p:cNvPicPr>
            <a:picLocks noChangeAspect="1"/>
          </p:cNvPicPr>
          <p:nvPr/>
        </p:nvPicPr>
        <p:blipFill>
          <a:blip r:embed="rId6"/>
          <a:stretch>
            <a:fillRect/>
          </a:stretch>
        </p:blipFill>
        <p:spPr>
          <a:xfrm>
            <a:off x="919045" y="4232142"/>
            <a:ext cx="3158002" cy="536494"/>
          </a:xfrm>
          <a:prstGeom prst="rect">
            <a:avLst/>
          </a:prstGeom>
        </p:spPr>
      </p:pic>
      <p:sp>
        <p:nvSpPr>
          <p:cNvPr id="10" name="Shape 216"/>
          <p:cNvSpPr/>
          <p:nvPr/>
        </p:nvSpPr>
        <p:spPr>
          <a:xfrm>
            <a:off x="520700" y="5006401"/>
            <a:ext cx="215900" cy="214312"/>
          </a:xfrm>
          <a:prstGeom prst="ellipse">
            <a:avLst/>
          </a:prstGeom>
          <a:solidFill>
            <a:srgbClr val="FFD91B"/>
          </a:solidFill>
          <a:ln w="9525" cap="flat" cmpd="sng">
            <a:solidFill>
              <a:schemeClr val="dk1"/>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1800" b="0" i="0" u="none">
              <a:solidFill>
                <a:schemeClr val="dk1"/>
              </a:solidFill>
              <a:latin typeface="Arial"/>
              <a:ea typeface="Arial"/>
              <a:cs typeface="Arial"/>
              <a:sym typeface="Arial"/>
            </a:endParaRPr>
          </a:p>
        </p:txBody>
      </p:sp>
      <p:sp>
        <p:nvSpPr>
          <p:cNvPr id="11" name="Shape 191"/>
          <p:cNvSpPr txBox="1"/>
          <p:nvPr/>
        </p:nvSpPr>
        <p:spPr>
          <a:xfrm>
            <a:off x="1208266" y="4913532"/>
            <a:ext cx="1944687" cy="4000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Verdana"/>
              <a:buNone/>
            </a:pPr>
            <a:r>
              <a:rPr lang="fr-FR" sz="2000" b="0" i="0" u="none" dirty="0" err="1">
                <a:solidFill>
                  <a:schemeClr val="dk1"/>
                </a:solidFill>
                <a:latin typeface="Verdana"/>
                <a:ea typeface="Verdana"/>
                <a:cs typeface="Verdana"/>
                <a:sym typeface="Verdana"/>
              </a:rPr>
              <a:t>Walkers</a:t>
            </a:r>
            <a:endParaRPr lang="fr-FR" sz="2000" b="0" i="0" u="none" dirty="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150299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331029" y="2927399"/>
            <a:ext cx="3868737" cy="823912"/>
          </a:xfrm>
        </p:spPr>
        <p:txBody>
          <a:bodyPr/>
          <a:lstStyle/>
          <a:p>
            <a:r>
              <a:rPr lang="en-US" dirty="0">
                <a:solidFill>
                  <a:srgbClr val="0070C0"/>
                </a:solidFill>
              </a:rPr>
              <a:t>Front Walk Leader</a:t>
            </a:r>
          </a:p>
        </p:txBody>
      </p:sp>
      <p:sp>
        <p:nvSpPr>
          <p:cNvPr id="6" name="Content Placeholder 5"/>
          <p:cNvSpPr>
            <a:spLocks noGrp="1"/>
          </p:cNvSpPr>
          <p:nvPr>
            <p:ph sz="half" idx="2"/>
          </p:nvPr>
        </p:nvSpPr>
        <p:spPr>
          <a:xfrm>
            <a:off x="1464055" y="3839942"/>
            <a:ext cx="2201098" cy="2050300"/>
          </a:xfrm>
        </p:spPr>
        <p:txBody>
          <a:bodyPr/>
          <a:lstStyle/>
          <a:p>
            <a:pPr marL="0" indent="0" algn="ctr">
              <a:buNone/>
            </a:pPr>
            <a:r>
              <a:rPr lang="en-US" dirty="0">
                <a:solidFill>
                  <a:srgbClr val="0070C0"/>
                </a:solidFill>
              </a:rPr>
              <a:t>Leads</a:t>
            </a:r>
          </a:p>
          <a:p>
            <a:pPr marL="0" indent="0" algn="ctr">
              <a:buNone/>
            </a:pPr>
            <a:r>
              <a:rPr lang="en-US" dirty="0">
                <a:solidFill>
                  <a:srgbClr val="0070C0"/>
                </a:solidFill>
              </a:rPr>
              <a:t>Pace</a:t>
            </a:r>
          </a:p>
          <a:p>
            <a:pPr marL="0" indent="0" algn="ctr">
              <a:buNone/>
            </a:pPr>
            <a:r>
              <a:rPr lang="en-US" dirty="0">
                <a:solidFill>
                  <a:srgbClr val="0070C0"/>
                </a:solidFill>
              </a:rPr>
              <a:t>Time</a:t>
            </a:r>
          </a:p>
          <a:p>
            <a:pPr marL="0" indent="0" algn="ctr">
              <a:buNone/>
            </a:pPr>
            <a:r>
              <a:rPr lang="en-US" dirty="0">
                <a:solidFill>
                  <a:srgbClr val="0070C0"/>
                </a:solidFill>
              </a:rPr>
              <a:t>Crossings</a:t>
            </a:r>
          </a:p>
        </p:txBody>
      </p:sp>
      <p:sp>
        <p:nvSpPr>
          <p:cNvPr id="7" name="Text Placeholder 6"/>
          <p:cNvSpPr>
            <a:spLocks noGrp="1"/>
          </p:cNvSpPr>
          <p:nvPr>
            <p:ph type="body" sz="quarter" idx="3"/>
          </p:nvPr>
        </p:nvSpPr>
        <p:spPr>
          <a:xfrm>
            <a:off x="5125542" y="2822310"/>
            <a:ext cx="3887788" cy="823912"/>
          </a:xfrm>
        </p:spPr>
        <p:txBody>
          <a:bodyPr/>
          <a:lstStyle/>
          <a:p>
            <a:r>
              <a:rPr lang="en-US" dirty="0">
                <a:solidFill>
                  <a:srgbClr val="0070C0"/>
                </a:solidFill>
              </a:rPr>
              <a:t>Back Walk Leader</a:t>
            </a:r>
          </a:p>
        </p:txBody>
      </p:sp>
      <p:sp>
        <p:nvSpPr>
          <p:cNvPr id="8" name="Content Placeholder 7"/>
          <p:cNvSpPr>
            <a:spLocks noGrp="1"/>
          </p:cNvSpPr>
          <p:nvPr>
            <p:ph sz="quarter" idx="4"/>
          </p:nvPr>
        </p:nvSpPr>
        <p:spPr>
          <a:xfrm>
            <a:off x="5125542" y="3738302"/>
            <a:ext cx="2440286" cy="1900670"/>
          </a:xfrm>
        </p:spPr>
        <p:txBody>
          <a:bodyPr/>
          <a:lstStyle/>
          <a:p>
            <a:pPr marL="0" indent="0" algn="ctr">
              <a:buNone/>
            </a:pPr>
            <a:r>
              <a:rPr lang="en-US" dirty="0">
                <a:solidFill>
                  <a:srgbClr val="0070C0"/>
                </a:solidFill>
              </a:rPr>
              <a:t>Keep watch</a:t>
            </a:r>
          </a:p>
          <a:p>
            <a:pPr marL="0" indent="0" algn="ctr">
              <a:buNone/>
            </a:pPr>
            <a:r>
              <a:rPr lang="en-US" dirty="0">
                <a:solidFill>
                  <a:srgbClr val="0070C0"/>
                </a:solidFill>
              </a:rPr>
              <a:t>Prevents elastic effect</a:t>
            </a:r>
          </a:p>
          <a:p>
            <a:pPr marL="0" indent="0" algn="ctr">
              <a:buNone/>
            </a:pPr>
            <a:r>
              <a:rPr lang="en-US" dirty="0">
                <a:solidFill>
                  <a:srgbClr val="0070C0"/>
                </a:solidFill>
              </a:rPr>
              <a:t>Intervenes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029" y="476309"/>
            <a:ext cx="2467150" cy="252906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3432"/>
          <a:stretch/>
        </p:blipFill>
        <p:spPr>
          <a:xfrm rot="5400000">
            <a:off x="4834840" y="520696"/>
            <a:ext cx="2816662" cy="2440286"/>
          </a:xfrm>
          <a:prstGeom prst="rect">
            <a:avLst/>
          </a:prstGeom>
        </p:spPr>
      </p:pic>
    </p:spTree>
    <p:extLst>
      <p:ext uri="{BB962C8B-B14F-4D97-AF65-F5344CB8AC3E}">
        <p14:creationId xmlns:p14="http://schemas.microsoft.com/office/powerpoint/2010/main" val="122023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1D740-EE19-4A07-9249-1DC6F6A03E93}"/>
              </a:ext>
            </a:extLst>
          </p:cNvPr>
          <p:cNvSpPr>
            <a:spLocks noGrp="1"/>
          </p:cNvSpPr>
          <p:nvPr>
            <p:ph type="title"/>
          </p:nvPr>
        </p:nvSpPr>
        <p:spPr>
          <a:xfrm>
            <a:off x="1257300" y="2427842"/>
            <a:ext cx="7886700" cy="1325563"/>
          </a:xfrm>
        </p:spPr>
        <p:txBody>
          <a:bodyPr/>
          <a:lstStyle/>
          <a:p>
            <a:r>
              <a:rPr lang="en-CA" dirty="0"/>
              <a:t>Intersections and Crossings</a:t>
            </a:r>
          </a:p>
        </p:txBody>
      </p:sp>
      <p:sp>
        <p:nvSpPr>
          <p:cNvPr id="3" name="Rectangle 2">
            <a:extLst>
              <a:ext uri="{FF2B5EF4-FFF2-40B4-BE49-F238E27FC236}">
                <a16:creationId xmlns:a16="http://schemas.microsoft.com/office/drawing/2014/main" id="{4C62C6F6-5137-40C8-921B-9DE9E31A4C20}"/>
              </a:ext>
            </a:extLst>
          </p:cNvPr>
          <p:cNvSpPr/>
          <p:nvPr/>
        </p:nvSpPr>
        <p:spPr>
          <a:xfrm>
            <a:off x="4450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4" name="Rectangle 3">
            <a:extLst>
              <a:ext uri="{FF2B5EF4-FFF2-40B4-BE49-F238E27FC236}">
                <a16:creationId xmlns:a16="http://schemas.microsoft.com/office/drawing/2014/main" id="{5EC234B3-29B6-4867-89B2-987898BFE1CA}"/>
              </a:ext>
            </a:extLst>
          </p:cNvPr>
          <p:cNvSpPr/>
          <p:nvPr/>
        </p:nvSpPr>
        <p:spPr>
          <a:xfrm>
            <a:off x="4450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Tree>
    <p:extLst>
      <p:ext uri="{BB962C8B-B14F-4D97-AF65-F5344CB8AC3E}">
        <p14:creationId xmlns:p14="http://schemas.microsoft.com/office/powerpoint/2010/main" val="39838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C0C51-0D92-4B51-9EBE-2D2B60874261}"/>
              </a:ext>
            </a:extLst>
          </p:cNvPr>
          <p:cNvSpPr>
            <a:spLocks noGrp="1"/>
          </p:cNvSpPr>
          <p:nvPr>
            <p:ph type="title"/>
          </p:nvPr>
        </p:nvSpPr>
        <p:spPr/>
        <p:txBody>
          <a:bodyPr/>
          <a:lstStyle/>
          <a:p>
            <a:pPr algn="ctr"/>
            <a:r>
              <a:rPr lang="en-CA" dirty="0">
                <a:solidFill>
                  <a:srgbClr val="0070C0"/>
                </a:solidFill>
                <a:latin typeface="Rockwell" panose="02060603020205020403" pitchFamily="18" charset="0"/>
              </a:rPr>
              <a:t>Safe Crossings</a:t>
            </a:r>
          </a:p>
        </p:txBody>
      </p:sp>
      <p:pic>
        <p:nvPicPr>
          <p:cNvPr id="4" name="Picture 3" descr="A group of people walking down the street&#10;&#10;Description generated with very high confidence">
            <a:extLst>
              <a:ext uri="{FF2B5EF4-FFF2-40B4-BE49-F238E27FC236}">
                <a16:creationId xmlns:a16="http://schemas.microsoft.com/office/drawing/2014/main" id="{06A15F21-373A-4C7E-A9A7-1626D783144A}"/>
              </a:ext>
            </a:extLst>
          </p:cNvPr>
          <p:cNvPicPr>
            <a:picLocks noChangeAspect="1"/>
          </p:cNvPicPr>
          <p:nvPr/>
        </p:nvPicPr>
        <p:blipFill>
          <a:blip r:embed="rId3"/>
          <a:stretch>
            <a:fillRect/>
          </a:stretch>
        </p:blipFill>
        <p:spPr>
          <a:xfrm>
            <a:off x="1781502" y="1425427"/>
            <a:ext cx="5738650" cy="4106627"/>
          </a:xfrm>
          <a:prstGeom prst="rect">
            <a:avLst/>
          </a:prstGeom>
        </p:spPr>
      </p:pic>
    </p:spTree>
    <p:extLst>
      <p:ext uri="{BB962C8B-B14F-4D97-AF65-F5344CB8AC3E}">
        <p14:creationId xmlns:p14="http://schemas.microsoft.com/office/powerpoint/2010/main" val="2132267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17E5F5-0607-43A4-BABB-7B9C6B5FBDA1}"/>
              </a:ext>
            </a:extLst>
          </p:cNvPr>
          <p:cNvSpPr>
            <a:spLocks noGrp="1"/>
          </p:cNvSpPr>
          <p:nvPr>
            <p:ph type="title"/>
          </p:nvPr>
        </p:nvSpPr>
        <p:spPr/>
        <p:txBody>
          <a:bodyPr/>
          <a:lstStyle/>
          <a:p>
            <a:pPr algn="ctr"/>
            <a:r>
              <a:rPr lang="en-CA" dirty="0">
                <a:solidFill>
                  <a:srgbClr val="0070C0"/>
                </a:solidFill>
                <a:latin typeface="Rockwell" panose="02060603020205020403" pitchFamily="18" charset="0"/>
              </a:rPr>
              <a:t>Neighbourhood Streets</a:t>
            </a:r>
          </a:p>
        </p:txBody>
      </p:sp>
      <p:pic>
        <p:nvPicPr>
          <p:cNvPr id="9" name="Content Placeholder 8">
            <a:extLst>
              <a:ext uri="{FF2B5EF4-FFF2-40B4-BE49-F238E27FC236}">
                <a16:creationId xmlns:a16="http://schemas.microsoft.com/office/drawing/2014/main" id="{9DFEA56C-A6C7-415B-9754-3B5AB32C73C4}"/>
              </a:ext>
            </a:extLst>
          </p:cNvPr>
          <p:cNvPicPr>
            <a:picLocks noGrp="1" noChangeAspect="1"/>
          </p:cNvPicPr>
          <p:nvPr>
            <p:ph idx="1"/>
          </p:nvPr>
        </p:nvPicPr>
        <p:blipFill>
          <a:blip r:embed="rId3"/>
          <a:stretch>
            <a:fillRect/>
          </a:stretch>
        </p:blipFill>
        <p:spPr>
          <a:xfrm>
            <a:off x="1575566" y="1690688"/>
            <a:ext cx="5992867" cy="3973531"/>
          </a:xfrm>
          <a:prstGeom prst="rect">
            <a:avLst/>
          </a:prstGeom>
        </p:spPr>
      </p:pic>
    </p:spTree>
    <p:extLst>
      <p:ext uri="{BB962C8B-B14F-4D97-AF65-F5344CB8AC3E}">
        <p14:creationId xmlns:p14="http://schemas.microsoft.com/office/powerpoint/2010/main" val="259086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solidFill>
                  <a:srgbClr val="0070C0"/>
                </a:solidFill>
                <a:latin typeface="Rockwell" panose="02060603020205020403" pitchFamily="18" charset="0"/>
              </a:rPr>
              <a:t>Cross Walks</a:t>
            </a:r>
          </a:p>
        </p:txBody>
      </p:sp>
      <p:pic>
        <p:nvPicPr>
          <p:cNvPr id="8" name="Picture 7">
            <a:extLst>
              <a:ext uri="{FF2B5EF4-FFF2-40B4-BE49-F238E27FC236}">
                <a16:creationId xmlns:a16="http://schemas.microsoft.com/office/drawing/2014/main" id="{8A63A5F5-E7FD-4FC4-9EF1-A5B4B09DC005}"/>
              </a:ext>
            </a:extLst>
          </p:cNvPr>
          <p:cNvPicPr>
            <a:picLocks noChangeAspect="1"/>
          </p:cNvPicPr>
          <p:nvPr/>
        </p:nvPicPr>
        <p:blipFill>
          <a:blip r:embed="rId3"/>
          <a:stretch>
            <a:fillRect/>
          </a:stretch>
        </p:blipFill>
        <p:spPr>
          <a:xfrm>
            <a:off x="799114" y="1431670"/>
            <a:ext cx="7545771" cy="4225632"/>
          </a:xfrm>
          <a:prstGeom prst="rect">
            <a:avLst/>
          </a:prstGeom>
        </p:spPr>
      </p:pic>
    </p:spTree>
    <p:extLst>
      <p:ext uri="{BB962C8B-B14F-4D97-AF65-F5344CB8AC3E}">
        <p14:creationId xmlns:p14="http://schemas.microsoft.com/office/powerpoint/2010/main" val="389543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6105-F95C-4917-AADC-25AA09D6B840}"/>
              </a:ext>
            </a:extLst>
          </p:cNvPr>
          <p:cNvSpPr>
            <a:spLocks noGrp="1"/>
          </p:cNvSpPr>
          <p:nvPr>
            <p:ph type="title"/>
          </p:nvPr>
        </p:nvSpPr>
        <p:spPr/>
        <p:txBody>
          <a:bodyPr/>
          <a:lstStyle/>
          <a:p>
            <a:pPr algn="ctr"/>
            <a:r>
              <a:rPr lang="en-CA" dirty="0">
                <a:solidFill>
                  <a:srgbClr val="0070C0"/>
                </a:solidFill>
                <a:latin typeface="Rockwell" panose="02060603020205020403" pitchFamily="18" charset="0"/>
              </a:rPr>
              <a:t>Pedestrian Crossovers</a:t>
            </a:r>
          </a:p>
        </p:txBody>
      </p:sp>
      <p:pic>
        <p:nvPicPr>
          <p:cNvPr id="4" name="Content Placeholder 3">
            <a:extLst>
              <a:ext uri="{FF2B5EF4-FFF2-40B4-BE49-F238E27FC236}">
                <a16:creationId xmlns:a16="http://schemas.microsoft.com/office/drawing/2014/main" id="{76EB7F32-7844-4810-B911-051782832330}"/>
              </a:ext>
            </a:extLst>
          </p:cNvPr>
          <p:cNvPicPr>
            <a:picLocks noGrp="1" noChangeAspect="1"/>
          </p:cNvPicPr>
          <p:nvPr>
            <p:ph idx="1"/>
          </p:nvPr>
        </p:nvPicPr>
        <p:blipFill rotWithShape="1">
          <a:blip r:embed="rId3"/>
          <a:srcRect l="12439" r="12578"/>
          <a:stretch/>
        </p:blipFill>
        <p:spPr>
          <a:xfrm>
            <a:off x="143066" y="1491414"/>
            <a:ext cx="6842234" cy="4562544"/>
          </a:xfrm>
          <a:prstGeom prst="rect">
            <a:avLst/>
          </a:prstGeom>
        </p:spPr>
      </p:pic>
      <p:pic>
        <p:nvPicPr>
          <p:cNvPr id="5" name="Picture 4">
            <a:extLst>
              <a:ext uri="{FF2B5EF4-FFF2-40B4-BE49-F238E27FC236}">
                <a16:creationId xmlns:a16="http://schemas.microsoft.com/office/drawing/2014/main" id="{BD75A440-AE77-4826-9195-AC7D05EA0863}"/>
              </a:ext>
            </a:extLst>
          </p:cNvPr>
          <p:cNvPicPr>
            <a:picLocks noChangeAspect="1"/>
          </p:cNvPicPr>
          <p:nvPr/>
        </p:nvPicPr>
        <p:blipFill>
          <a:blip r:embed="rId4"/>
          <a:stretch>
            <a:fillRect/>
          </a:stretch>
        </p:blipFill>
        <p:spPr>
          <a:xfrm>
            <a:off x="5016582" y="3772686"/>
            <a:ext cx="3498768" cy="3061422"/>
          </a:xfrm>
          <a:prstGeom prst="rect">
            <a:avLst/>
          </a:prstGeom>
        </p:spPr>
      </p:pic>
    </p:spTree>
    <p:extLst>
      <p:ext uri="{BB962C8B-B14F-4D97-AF65-F5344CB8AC3E}">
        <p14:creationId xmlns:p14="http://schemas.microsoft.com/office/powerpoint/2010/main" val="425698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8485-EBDB-42D5-AFE3-4D5819B0E7D7}"/>
              </a:ext>
            </a:extLst>
          </p:cNvPr>
          <p:cNvSpPr>
            <a:spLocks noGrp="1"/>
          </p:cNvSpPr>
          <p:nvPr>
            <p:ph type="title"/>
          </p:nvPr>
        </p:nvSpPr>
        <p:spPr/>
        <p:txBody>
          <a:bodyPr/>
          <a:lstStyle/>
          <a:p>
            <a:pPr algn="ctr"/>
            <a:r>
              <a:rPr lang="en-CA" b="1" dirty="0">
                <a:solidFill>
                  <a:srgbClr val="0070C0"/>
                </a:solidFill>
              </a:rPr>
              <a:t>School Crossings</a:t>
            </a:r>
          </a:p>
        </p:txBody>
      </p:sp>
      <p:pic>
        <p:nvPicPr>
          <p:cNvPr id="4" name="Content Placeholder 3">
            <a:extLst>
              <a:ext uri="{FF2B5EF4-FFF2-40B4-BE49-F238E27FC236}">
                <a16:creationId xmlns:a16="http://schemas.microsoft.com/office/drawing/2014/main" id="{646E2498-2899-445B-80F6-564F97DFC4DE}"/>
              </a:ext>
            </a:extLst>
          </p:cNvPr>
          <p:cNvPicPr>
            <a:picLocks noGrp="1" noChangeAspect="1"/>
          </p:cNvPicPr>
          <p:nvPr>
            <p:ph idx="1"/>
          </p:nvPr>
        </p:nvPicPr>
        <p:blipFill>
          <a:blip r:embed="rId3"/>
          <a:stretch>
            <a:fillRect/>
          </a:stretch>
        </p:blipFill>
        <p:spPr>
          <a:xfrm>
            <a:off x="832287" y="1521495"/>
            <a:ext cx="4887311" cy="4276398"/>
          </a:xfrm>
          <a:prstGeom prst="rect">
            <a:avLst/>
          </a:prstGeom>
        </p:spPr>
      </p:pic>
      <p:pic>
        <p:nvPicPr>
          <p:cNvPr id="5" name="Picture 4">
            <a:extLst>
              <a:ext uri="{FF2B5EF4-FFF2-40B4-BE49-F238E27FC236}">
                <a16:creationId xmlns:a16="http://schemas.microsoft.com/office/drawing/2014/main" id="{215CB3CE-FFE8-4D0C-BB0F-F6B5EBF2463A}"/>
              </a:ext>
            </a:extLst>
          </p:cNvPr>
          <p:cNvPicPr>
            <a:picLocks noChangeAspect="1"/>
          </p:cNvPicPr>
          <p:nvPr/>
        </p:nvPicPr>
        <p:blipFill rotWithShape="1">
          <a:blip r:embed="rId4"/>
          <a:srcRect r="29942"/>
          <a:stretch/>
        </p:blipFill>
        <p:spPr>
          <a:xfrm>
            <a:off x="6099941" y="2374398"/>
            <a:ext cx="2415409" cy="2148751"/>
          </a:xfrm>
          <a:prstGeom prst="rect">
            <a:avLst/>
          </a:prstGeom>
        </p:spPr>
      </p:pic>
    </p:spTree>
    <p:extLst>
      <p:ext uri="{BB962C8B-B14F-4D97-AF65-F5344CB8AC3E}">
        <p14:creationId xmlns:p14="http://schemas.microsoft.com/office/powerpoint/2010/main" val="4027935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0A93-1611-4A44-8283-D74B1FBFAE61}"/>
              </a:ext>
            </a:extLst>
          </p:cNvPr>
          <p:cNvSpPr>
            <a:spLocks noGrp="1"/>
          </p:cNvSpPr>
          <p:nvPr>
            <p:ph type="title"/>
          </p:nvPr>
        </p:nvSpPr>
        <p:spPr/>
        <p:txBody>
          <a:bodyPr/>
          <a:lstStyle/>
          <a:p>
            <a:pPr algn="ctr"/>
            <a:r>
              <a:rPr lang="en-CA" dirty="0">
                <a:solidFill>
                  <a:srgbClr val="0070C0"/>
                </a:solidFill>
                <a:latin typeface="Rockwell" panose="02060603020205020403" pitchFamily="18" charset="0"/>
              </a:rPr>
              <a:t>Traffic Lights</a:t>
            </a:r>
          </a:p>
        </p:txBody>
      </p:sp>
      <p:pic>
        <p:nvPicPr>
          <p:cNvPr id="4" name="Content Placeholder 3">
            <a:extLst>
              <a:ext uri="{FF2B5EF4-FFF2-40B4-BE49-F238E27FC236}">
                <a16:creationId xmlns:a16="http://schemas.microsoft.com/office/drawing/2014/main" id="{F26D5F13-E73A-4CF7-842C-2650D8BD9B8C}"/>
              </a:ext>
            </a:extLst>
          </p:cNvPr>
          <p:cNvPicPr>
            <a:picLocks noGrp="1" noChangeAspect="1"/>
          </p:cNvPicPr>
          <p:nvPr>
            <p:ph idx="1"/>
          </p:nvPr>
        </p:nvPicPr>
        <p:blipFill rotWithShape="1">
          <a:blip r:embed="rId3"/>
          <a:srcRect l="19598" b="23214"/>
          <a:stretch/>
        </p:blipFill>
        <p:spPr>
          <a:xfrm>
            <a:off x="265436" y="2254783"/>
            <a:ext cx="1991153" cy="1418897"/>
          </a:xfrm>
          <a:prstGeom prst="rect">
            <a:avLst/>
          </a:prstGeom>
        </p:spPr>
      </p:pic>
      <p:pic>
        <p:nvPicPr>
          <p:cNvPr id="5" name="Picture 4">
            <a:extLst>
              <a:ext uri="{FF2B5EF4-FFF2-40B4-BE49-F238E27FC236}">
                <a16:creationId xmlns:a16="http://schemas.microsoft.com/office/drawing/2014/main" id="{B374BF45-B304-45C0-A4D2-CE9CF10416DA}"/>
              </a:ext>
            </a:extLst>
          </p:cNvPr>
          <p:cNvPicPr>
            <a:picLocks noChangeAspect="1"/>
          </p:cNvPicPr>
          <p:nvPr/>
        </p:nvPicPr>
        <p:blipFill rotWithShape="1">
          <a:blip r:embed="rId4"/>
          <a:srcRect t="37292" b="10255"/>
          <a:stretch/>
        </p:blipFill>
        <p:spPr>
          <a:xfrm>
            <a:off x="413288" y="3977645"/>
            <a:ext cx="1695450" cy="1418897"/>
          </a:xfrm>
          <a:prstGeom prst="rect">
            <a:avLst/>
          </a:prstGeom>
        </p:spPr>
      </p:pic>
      <p:pic>
        <p:nvPicPr>
          <p:cNvPr id="6" name="Picture 5">
            <a:extLst>
              <a:ext uri="{FF2B5EF4-FFF2-40B4-BE49-F238E27FC236}">
                <a16:creationId xmlns:a16="http://schemas.microsoft.com/office/drawing/2014/main" id="{8F56BB67-78E5-479B-A020-006BBB11504B}"/>
              </a:ext>
            </a:extLst>
          </p:cNvPr>
          <p:cNvPicPr>
            <a:picLocks noChangeAspect="1"/>
          </p:cNvPicPr>
          <p:nvPr/>
        </p:nvPicPr>
        <p:blipFill>
          <a:blip r:embed="rId5"/>
          <a:stretch>
            <a:fillRect/>
          </a:stretch>
        </p:blipFill>
        <p:spPr>
          <a:xfrm>
            <a:off x="2372154" y="1454013"/>
            <a:ext cx="6516214" cy="4281487"/>
          </a:xfrm>
          <a:prstGeom prst="rect">
            <a:avLst/>
          </a:prstGeom>
        </p:spPr>
      </p:pic>
    </p:spTree>
    <p:extLst>
      <p:ext uri="{BB962C8B-B14F-4D97-AF65-F5344CB8AC3E}">
        <p14:creationId xmlns:p14="http://schemas.microsoft.com/office/powerpoint/2010/main" val="1639465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dirty="0">
                <a:solidFill>
                  <a:srgbClr val="0070C0"/>
                </a:solidFill>
                <a:latin typeface="Rockwell" panose="02060603020205020403" pitchFamily="18" charset="0"/>
              </a:rPr>
              <a:t>A Cultural Shift</a:t>
            </a:r>
          </a:p>
        </p:txBody>
      </p:sp>
      <p:pic>
        <p:nvPicPr>
          <p:cNvPr id="6" name="Content Placeholder 5"/>
          <p:cNvPicPr>
            <a:picLocks noGrp="1" noChangeAspect="1"/>
          </p:cNvPicPr>
          <p:nvPr>
            <p:ph idx="1"/>
          </p:nvPr>
        </p:nvPicPr>
        <p:blipFill>
          <a:blip r:embed="rId3"/>
          <a:stretch>
            <a:fillRect/>
          </a:stretch>
        </p:blipFill>
        <p:spPr>
          <a:xfrm>
            <a:off x="158312" y="2144247"/>
            <a:ext cx="4413688" cy="309616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8125" y="2144247"/>
            <a:ext cx="4326625" cy="3096169"/>
          </a:xfrm>
          <a:prstGeom prst="rect">
            <a:avLst/>
          </a:prstGeom>
        </p:spPr>
      </p:pic>
    </p:spTree>
    <p:extLst>
      <p:ext uri="{BB962C8B-B14F-4D97-AF65-F5344CB8AC3E}">
        <p14:creationId xmlns:p14="http://schemas.microsoft.com/office/powerpoint/2010/main" val="621700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3F59-A004-406F-9743-DE05D6E5297F}"/>
              </a:ext>
            </a:extLst>
          </p:cNvPr>
          <p:cNvSpPr>
            <a:spLocks noGrp="1"/>
          </p:cNvSpPr>
          <p:nvPr>
            <p:ph type="title"/>
          </p:nvPr>
        </p:nvSpPr>
        <p:spPr/>
        <p:txBody>
          <a:bodyPr/>
          <a:lstStyle/>
          <a:p>
            <a:pPr algn="ctr"/>
            <a:r>
              <a:rPr lang="en-CA" dirty="0">
                <a:solidFill>
                  <a:srgbClr val="0070C0"/>
                </a:solidFill>
                <a:latin typeface="Rockwell" panose="02060603020205020403" pitchFamily="18" charset="0"/>
              </a:rPr>
              <a:t>Roundabouts</a:t>
            </a:r>
          </a:p>
        </p:txBody>
      </p:sp>
      <p:pic>
        <p:nvPicPr>
          <p:cNvPr id="4" name="Content Placeholder 3">
            <a:extLst>
              <a:ext uri="{FF2B5EF4-FFF2-40B4-BE49-F238E27FC236}">
                <a16:creationId xmlns:a16="http://schemas.microsoft.com/office/drawing/2014/main" id="{3F3A7C9D-59BB-4BE3-AFA0-5C9E6052A44A}"/>
              </a:ext>
            </a:extLst>
          </p:cNvPr>
          <p:cNvPicPr>
            <a:picLocks noGrp="1" noChangeAspect="1"/>
          </p:cNvPicPr>
          <p:nvPr>
            <p:ph idx="1"/>
          </p:nvPr>
        </p:nvPicPr>
        <p:blipFill>
          <a:blip r:embed="rId3"/>
          <a:stretch>
            <a:fillRect/>
          </a:stretch>
        </p:blipFill>
        <p:spPr>
          <a:xfrm>
            <a:off x="1260256" y="1568221"/>
            <a:ext cx="6623488" cy="3721558"/>
          </a:xfrm>
          <a:prstGeom prst="rect">
            <a:avLst/>
          </a:prstGeom>
        </p:spPr>
      </p:pic>
    </p:spTree>
    <p:extLst>
      <p:ext uri="{BB962C8B-B14F-4D97-AF65-F5344CB8AC3E}">
        <p14:creationId xmlns:p14="http://schemas.microsoft.com/office/powerpoint/2010/main" val="2421466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Walking with Children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937468"/>
            <a:ext cx="4572000" cy="3048000"/>
          </a:xfrm>
        </p:spPr>
      </p:pic>
      <p:sp>
        <p:nvSpPr>
          <p:cNvPr id="5" name="TextBox 4"/>
          <p:cNvSpPr txBox="1"/>
          <p:nvPr/>
        </p:nvSpPr>
        <p:spPr>
          <a:xfrm>
            <a:off x="5420988" y="1907196"/>
            <a:ext cx="4373008" cy="3108543"/>
          </a:xfrm>
          <a:prstGeom prst="rect">
            <a:avLst/>
          </a:prstGeom>
          <a:noFill/>
        </p:spPr>
        <p:txBody>
          <a:bodyPr wrap="square" rtlCol="0">
            <a:spAutoFit/>
          </a:bodyPr>
          <a:lstStyle/>
          <a:p>
            <a:r>
              <a:rPr lang="en-US" sz="2800" dirty="0">
                <a:solidFill>
                  <a:srgbClr val="0070C0"/>
                </a:solidFill>
              </a:rPr>
              <a:t>Small size</a:t>
            </a:r>
          </a:p>
          <a:p>
            <a:endParaRPr lang="en-US" sz="2800" dirty="0">
              <a:solidFill>
                <a:srgbClr val="0070C0"/>
              </a:solidFill>
            </a:endParaRPr>
          </a:p>
          <a:p>
            <a:r>
              <a:rPr lang="en-US" sz="2800" dirty="0">
                <a:solidFill>
                  <a:srgbClr val="0070C0"/>
                </a:solidFill>
              </a:rPr>
              <a:t>Difficulty with….</a:t>
            </a:r>
          </a:p>
          <a:p>
            <a:r>
              <a:rPr lang="en-US" sz="2800" dirty="0">
                <a:solidFill>
                  <a:srgbClr val="0070C0"/>
                </a:solidFill>
              </a:rPr>
              <a:t>		Sounds</a:t>
            </a:r>
          </a:p>
          <a:p>
            <a:r>
              <a:rPr lang="en-US" sz="2800" dirty="0">
                <a:solidFill>
                  <a:srgbClr val="0070C0"/>
                </a:solidFill>
              </a:rPr>
              <a:t>		Distance</a:t>
            </a:r>
          </a:p>
          <a:p>
            <a:r>
              <a:rPr lang="en-US" sz="2800" dirty="0">
                <a:solidFill>
                  <a:srgbClr val="0070C0"/>
                </a:solidFill>
              </a:rPr>
              <a:t>		Speed				Movement</a:t>
            </a:r>
          </a:p>
        </p:txBody>
      </p:sp>
    </p:spTree>
    <p:extLst>
      <p:ext uri="{BB962C8B-B14F-4D97-AF65-F5344CB8AC3E}">
        <p14:creationId xmlns:p14="http://schemas.microsoft.com/office/powerpoint/2010/main" val="3980967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Road Safety for Children</a:t>
            </a:r>
          </a:p>
        </p:txBody>
      </p:sp>
      <p:sp>
        <p:nvSpPr>
          <p:cNvPr id="3" name="Content Placeholder 2"/>
          <p:cNvSpPr>
            <a:spLocks noGrp="1"/>
          </p:cNvSpPr>
          <p:nvPr>
            <p:ph idx="1"/>
          </p:nvPr>
        </p:nvSpPr>
        <p:spPr>
          <a:xfrm>
            <a:off x="298174" y="1825625"/>
            <a:ext cx="8217176" cy="4351338"/>
          </a:xfrm>
        </p:spPr>
        <p:txBody>
          <a:bodyPr/>
          <a:lstStyle/>
          <a:p>
            <a:pPr marL="0" indent="0">
              <a:buNone/>
            </a:pPr>
            <a:r>
              <a:rPr lang="en-US" dirty="0">
                <a:solidFill>
                  <a:srgbClr val="0070C0"/>
                </a:solidFill>
              </a:rPr>
              <a:t>STOP before stepping onto the road</a:t>
            </a:r>
          </a:p>
          <a:p>
            <a:pPr marL="0" indent="0">
              <a:buNone/>
            </a:pPr>
            <a:r>
              <a:rPr lang="en-US" dirty="0">
                <a:solidFill>
                  <a:srgbClr val="0070C0"/>
                </a:solidFill>
              </a:rPr>
              <a:t>LOOK all ways</a:t>
            </a:r>
          </a:p>
          <a:p>
            <a:pPr marL="0" indent="0">
              <a:buNone/>
            </a:pPr>
            <a:r>
              <a:rPr lang="en-US" dirty="0">
                <a:solidFill>
                  <a:srgbClr val="0070C0"/>
                </a:solidFill>
              </a:rPr>
              <a:t>LISTEN for vehicles that can’t be seen</a:t>
            </a:r>
          </a:p>
          <a:p>
            <a:pPr marL="0" indent="0">
              <a:buNone/>
            </a:pPr>
            <a:endParaRPr lang="en-US" dirty="0">
              <a:solidFill>
                <a:srgbClr val="0070C0"/>
              </a:solidFill>
            </a:endParaRPr>
          </a:p>
          <a:p>
            <a:pPr marL="0" indent="0">
              <a:buNone/>
            </a:pPr>
            <a:endParaRPr lang="en-US" dirty="0">
              <a:solidFill>
                <a:srgbClr val="0070C0"/>
              </a:solidFill>
            </a:endParaRPr>
          </a:p>
          <a:p>
            <a:pPr marL="0" indent="0">
              <a:buNone/>
            </a:pPr>
            <a:r>
              <a:rPr lang="en-US" dirty="0">
                <a:solidFill>
                  <a:srgbClr val="0070C0"/>
                </a:solidFill>
              </a:rPr>
              <a:t>STOP, LOOK, and LISTEN before you cross the street</a:t>
            </a:r>
          </a:p>
          <a:p>
            <a:pPr marL="0" indent="0">
              <a:buNone/>
            </a:pPr>
            <a:r>
              <a:rPr lang="en-US" dirty="0">
                <a:solidFill>
                  <a:srgbClr val="0070C0"/>
                </a:solidFill>
              </a:rPr>
              <a:t>Use your EYES, Use your EARS before you use your feet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051" y="1690688"/>
            <a:ext cx="2613992" cy="1742661"/>
          </a:xfrm>
          <a:prstGeom prst="rect">
            <a:avLst/>
          </a:prstGeom>
        </p:spPr>
      </p:pic>
    </p:spTree>
    <p:extLst>
      <p:ext uri="{BB962C8B-B14F-4D97-AF65-F5344CB8AC3E}">
        <p14:creationId xmlns:p14="http://schemas.microsoft.com/office/powerpoint/2010/main" val="1493685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Other details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1350" y="4776461"/>
            <a:ext cx="3086308" cy="1781085"/>
          </a:xfrm>
        </p:spPr>
      </p:pic>
      <p:sp>
        <p:nvSpPr>
          <p:cNvPr id="5" name="TextBox 4"/>
          <p:cNvSpPr txBox="1"/>
          <p:nvPr/>
        </p:nvSpPr>
        <p:spPr>
          <a:xfrm>
            <a:off x="1509311" y="1690688"/>
            <a:ext cx="6136395" cy="2677656"/>
          </a:xfrm>
          <a:prstGeom prst="rect">
            <a:avLst/>
          </a:prstGeom>
          <a:noFill/>
        </p:spPr>
        <p:txBody>
          <a:bodyPr wrap="square" rtlCol="0">
            <a:spAutoFit/>
          </a:bodyPr>
          <a:lstStyle/>
          <a:p>
            <a:pPr algn="ctr"/>
            <a:r>
              <a:rPr lang="en-US" sz="2800" dirty="0">
                <a:solidFill>
                  <a:srgbClr val="0070C0"/>
                </a:solidFill>
              </a:rPr>
              <a:t>Schedule/ Route</a:t>
            </a:r>
          </a:p>
          <a:p>
            <a:pPr algn="ctr"/>
            <a:r>
              <a:rPr lang="en-US" sz="2800" dirty="0">
                <a:solidFill>
                  <a:srgbClr val="0070C0"/>
                </a:solidFill>
              </a:rPr>
              <a:t>Substitute Leaders</a:t>
            </a:r>
          </a:p>
          <a:p>
            <a:pPr algn="ctr"/>
            <a:r>
              <a:rPr lang="en-US" sz="2800" dirty="0">
                <a:solidFill>
                  <a:srgbClr val="0070C0"/>
                </a:solidFill>
              </a:rPr>
              <a:t>Disruptive Children</a:t>
            </a:r>
          </a:p>
          <a:p>
            <a:pPr algn="ctr"/>
            <a:r>
              <a:rPr lang="en-US" sz="2800" dirty="0">
                <a:solidFill>
                  <a:srgbClr val="0070C0"/>
                </a:solidFill>
              </a:rPr>
              <a:t>Report to the Committee</a:t>
            </a:r>
          </a:p>
          <a:p>
            <a:pPr algn="ctr"/>
            <a:endParaRPr lang="en-US" sz="2800" dirty="0">
              <a:solidFill>
                <a:srgbClr val="0070C0"/>
              </a:solidFill>
            </a:endParaRPr>
          </a:p>
          <a:p>
            <a:pPr algn="ctr"/>
            <a:r>
              <a:rPr lang="en-US" sz="2800" dirty="0">
                <a:solidFill>
                  <a:srgbClr val="0070C0"/>
                </a:solidFill>
              </a:rPr>
              <a:t>Beyond being a Walk Leader</a:t>
            </a:r>
          </a:p>
        </p:txBody>
      </p:sp>
    </p:spTree>
    <p:extLst>
      <p:ext uri="{BB962C8B-B14F-4D97-AF65-F5344CB8AC3E}">
        <p14:creationId xmlns:p14="http://schemas.microsoft.com/office/powerpoint/2010/main" val="2439984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Welcome to the Team!!</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34453"/>
            <a:ext cx="7886700" cy="3142161"/>
          </a:xfrm>
        </p:spPr>
      </p:pic>
    </p:spTree>
    <p:extLst>
      <p:ext uri="{BB962C8B-B14F-4D97-AF65-F5344CB8AC3E}">
        <p14:creationId xmlns:p14="http://schemas.microsoft.com/office/powerpoint/2010/main" val="14049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solidFill>
                  <a:srgbClr val="0070C0"/>
                </a:solidFill>
                <a:latin typeface="Rockwell" panose="02060603020205020403" pitchFamily="18" charset="0"/>
              </a:rPr>
              <a:t>The Walking School Bus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4930" y="1690688"/>
            <a:ext cx="7054140" cy="4167296"/>
          </a:xfrm>
        </p:spPr>
      </p:pic>
    </p:spTree>
    <p:extLst>
      <p:ext uri="{BB962C8B-B14F-4D97-AF65-F5344CB8AC3E}">
        <p14:creationId xmlns:p14="http://schemas.microsoft.com/office/powerpoint/2010/main" val="412977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Walking School Bus ... be a walk leader! (HD 720p)">
            <a:hlinkClick r:id="" action="ppaction://media"/>
            <a:extLst>
              <a:ext uri="{FF2B5EF4-FFF2-40B4-BE49-F238E27FC236}">
                <a16:creationId xmlns:a16="http://schemas.microsoft.com/office/drawing/2014/main" id="{70611F85-E048-4509-AE70-D793170D23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04056" y="868694"/>
            <a:ext cx="7735887" cy="4351338"/>
          </a:xfrm>
        </p:spPr>
      </p:pic>
    </p:spTree>
    <p:extLst>
      <p:ext uri="{BB962C8B-B14F-4D97-AF65-F5344CB8AC3E}">
        <p14:creationId xmlns:p14="http://schemas.microsoft.com/office/powerpoint/2010/main" val="181126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Role of the Walk Leader</a:t>
            </a:r>
          </a:p>
        </p:txBody>
      </p:sp>
      <p:sp>
        <p:nvSpPr>
          <p:cNvPr id="3" name="Content Placeholder 2"/>
          <p:cNvSpPr>
            <a:spLocks noGrp="1"/>
          </p:cNvSpPr>
          <p:nvPr>
            <p:ph idx="1"/>
          </p:nvPr>
        </p:nvSpPr>
        <p:spPr>
          <a:xfrm>
            <a:off x="1432881" y="1569445"/>
            <a:ext cx="7886700" cy="4351338"/>
          </a:xfrm>
        </p:spPr>
        <p:txBody>
          <a:bodyPr/>
          <a:lstStyle/>
          <a:p>
            <a:pPr marL="0" indent="0">
              <a:buNone/>
            </a:pPr>
            <a:r>
              <a:rPr lang="en-US" dirty="0">
                <a:solidFill>
                  <a:srgbClr val="0070C0"/>
                </a:solidFill>
              </a:rPr>
              <a:t>Supervisor</a:t>
            </a:r>
          </a:p>
          <a:p>
            <a:pPr marL="0" indent="0">
              <a:buNone/>
            </a:pPr>
            <a:endParaRPr lang="en-US" dirty="0">
              <a:solidFill>
                <a:srgbClr val="0070C0"/>
              </a:solidFill>
            </a:endParaRPr>
          </a:p>
          <a:p>
            <a:pPr marL="0" indent="0">
              <a:buNone/>
            </a:pPr>
            <a:r>
              <a:rPr lang="en-US" dirty="0">
                <a:solidFill>
                  <a:srgbClr val="0070C0"/>
                </a:solidFill>
              </a:rPr>
              <a:t>Safety</a:t>
            </a:r>
          </a:p>
          <a:p>
            <a:pPr marL="0" indent="0">
              <a:buNone/>
            </a:pPr>
            <a:endParaRPr lang="en-US" dirty="0">
              <a:solidFill>
                <a:srgbClr val="0070C0"/>
              </a:solidFill>
            </a:endParaRPr>
          </a:p>
          <a:p>
            <a:pPr marL="0" indent="0">
              <a:buNone/>
            </a:pPr>
            <a:r>
              <a:rPr lang="en-US" dirty="0">
                <a:solidFill>
                  <a:srgbClr val="0070C0"/>
                </a:solidFill>
              </a:rPr>
              <a:t>Role Model</a:t>
            </a:r>
          </a:p>
          <a:p>
            <a:pPr marL="0" indent="0">
              <a:buNone/>
            </a:pPr>
            <a:endParaRPr lang="en-US" dirty="0">
              <a:solidFill>
                <a:srgbClr val="0070C0"/>
              </a:solidFill>
            </a:endParaRPr>
          </a:p>
          <a:p>
            <a:pPr marL="0" indent="0">
              <a:buNone/>
            </a:pPr>
            <a:r>
              <a:rPr lang="en-US" dirty="0">
                <a:solidFill>
                  <a:srgbClr val="0070C0"/>
                </a:solidFill>
              </a:rPr>
              <a:t>Ambassador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872" y="1322024"/>
            <a:ext cx="4352607" cy="4461831"/>
          </a:xfrm>
          <a:prstGeom prst="rect">
            <a:avLst/>
          </a:prstGeom>
        </p:spPr>
      </p:pic>
    </p:spTree>
    <p:extLst>
      <p:ext uri="{BB962C8B-B14F-4D97-AF65-F5344CB8AC3E}">
        <p14:creationId xmlns:p14="http://schemas.microsoft.com/office/powerpoint/2010/main" val="1728753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Risk Management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35391" y="1335212"/>
            <a:ext cx="3937428" cy="3937428"/>
          </a:xfrm>
        </p:spPr>
      </p:pic>
      <p:sp>
        <p:nvSpPr>
          <p:cNvPr id="5" name="TextBox 4"/>
          <p:cNvSpPr txBox="1"/>
          <p:nvPr/>
        </p:nvSpPr>
        <p:spPr>
          <a:xfrm>
            <a:off x="1043573" y="2269475"/>
            <a:ext cx="3249287" cy="2246769"/>
          </a:xfrm>
          <a:prstGeom prst="rect">
            <a:avLst/>
          </a:prstGeom>
          <a:noFill/>
        </p:spPr>
        <p:txBody>
          <a:bodyPr wrap="square" rtlCol="0">
            <a:spAutoFit/>
          </a:bodyPr>
          <a:lstStyle/>
          <a:p>
            <a:r>
              <a:rPr lang="en-US" sz="2800" dirty="0">
                <a:solidFill>
                  <a:srgbClr val="0070C0"/>
                </a:solidFill>
              </a:rPr>
              <a:t>Complete Training</a:t>
            </a:r>
          </a:p>
          <a:p>
            <a:endParaRPr lang="en-US" sz="2800" dirty="0">
              <a:solidFill>
                <a:srgbClr val="0070C0"/>
              </a:solidFill>
            </a:endParaRPr>
          </a:p>
          <a:p>
            <a:r>
              <a:rPr lang="en-US" sz="2800" dirty="0">
                <a:solidFill>
                  <a:srgbClr val="0070C0"/>
                </a:solidFill>
              </a:rPr>
              <a:t>Background Check</a:t>
            </a:r>
          </a:p>
          <a:p>
            <a:endParaRPr lang="en-US" sz="2800" dirty="0">
              <a:solidFill>
                <a:srgbClr val="0070C0"/>
              </a:solidFill>
            </a:endParaRPr>
          </a:p>
          <a:p>
            <a:r>
              <a:rPr lang="en-US" sz="2800" dirty="0">
                <a:solidFill>
                  <a:srgbClr val="0070C0"/>
                </a:solidFill>
              </a:rPr>
              <a:t>Yellow Vest</a:t>
            </a:r>
          </a:p>
        </p:txBody>
      </p:sp>
    </p:spTree>
    <p:extLst>
      <p:ext uri="{BB962C8B-B14F-4D97-AF65-F5344CB8AC3E}">
        <p14:creationId xmlns:p14="http://schemas.microsoft.com/office/powerpoint/2010/main" val="2272173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Inclement Weather</a:t>
            </a:r>
          </a:p>
        </p:txBody>
      </p:sp>
      <p:pic>
        <p:nvPicPr>
          <p:cNvPr id="4" name="Content Placeholder 3"/>
          <p:cNvPicPr>
            <a:picLocks noGrp="1" noChangeAspect="1"/>
          </p:cNvPicPr>
          <p:nvPr>
            <p:ph idx="1"/>
          </p:nvPr>
        </p:nvPicPr>
        <p:blipFill>
          <a:blip r:embed="rId3"/>
          <a:stretch>
            <a:fillRect/>
          </a:stretch>
        </p:blipFill>
        <p:spPr>
          <a:xfrm>
            <a:off x="-154236" y="1406984"/>
            <a:ext cx="6535473" cy="4351338"/>
          </a:xfrm>
          <a:prstGeom prst="rect">
            <a:avLst/>
          </a:prstGeom>
        </p:spPr>
      </p:pic>
      <p:pic>
        <p:nvPicPr>
          <p:cNvPr id="5" name="Picture 4"/>
          <p:cNvPicPr>
            <a:picLocks noChangeAspect="1"/>
          </p:cNvPicPr>
          <p:nvPr/>
        </p:nvPicPr>
        <p:blipFill>
          <a:blip r:embed="rId4"/>
          <a:stretch>
            <a:fillRect/>
          </a:stretch>
        </p:blipFill>
        <p:spPr>
          <a:xfrm>
            <a:off x="4087954" y="2279778"/>
            <a:ext cx="5187231" cy="2861100"/>
          </a:xfrm>
          <a:prstGeom prst="rect">
            <a:avLst/>
          </a:prstGeom>
        </p:spPr>
      </p:pic>
    </p:spTree>
    <p:extLst>
      <p:ext uri="{BB962C8B-B14F-4D97-AF65-F5344CB8AC3E}">
        <p14:creationId xmlns:p14="http://schemas.microsoft.com/office/powerpoint/2010/main" val="282507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What do you do?</a:t>
            </a:r>
          </a:p>
        </p:txBody>
      </p:sp>
      <p:sp>
        <p:nvSpPr>
          <p:cNvPr id="3" name="Content Placeholder 2"/>
          <p:cNvSpPr>
            <a:spLocks noGrp="1"/>
          </p:cNvSpPr>
          <p:nvPr>
            <p:ph idx="1"/>
          </p:nvPr>
        </p:nvSpPr>
        <p:spPr>
          <a:xfrm>
            <a:off x="628650" y="1856872"/>
            <a:ext cx="7886700" cy="4351338"/>
          </a:xfrm>
        </p:spPr>
        <p:txBody>
          <a:bodyPr>
            <a:normAutofit/>
          </a:bodyPr>
          <a:lstStyle/>
          <a:p>
            <a:pPr marL="514350" indent="-514350">
              <a:buAutoNum type="arabicPeriod"/>
            </a:pPr>
            <a:r>
              <a:rPr lang="en-US" sz="2400" dirty="0">
                <a:solidFill>
                  <a:srgbClr val="0070C0"/>
                </a:solidFill>
              </a:rPr>
              <a:t>Every morning, Sally waits proudly on the Walking School Bus route. Today she is not there. What do you do?</a:t>
            </a:r>
          </a:p>
          <a:p>
            <a:pPr marL="514350" indent="-514350">
              <a:buAutoNum type="arabicPeriod"/>
            </a:pPr>
            <a:r>
              <a:rPr lang="en-US" sz="2400" dirty="0">
                <a:solidFill>
                  <a:srgbClr val="0070C0"/>
                </a:solidFill>
              </a:rPr>
              <a:t>Billy is not registered for the WSB, but wants to walk with you. What do you do?</a:t>
            </a:r>
          </a:p>
          <a:p>
            <a:pPr marL="514350" indent="-514350">
              <a:buAutoNum type="arabicPeriod"/>
            </a:pPr>
            <a:r>
              <a:rPr lang="en-US" sz="2400" dirty="0">
                <a:solidFill>
                  <a:srgbClr val="0070C0"/>
                </a:solidFill>
              </a:rPr>
              <a:t>Every Tuesday, you walk with Mrs. Smith. This morning she is not there. What do you do?</a:t>
            </a:r>
          </a:p>
          <a:p>
            <a:pPr marL="514350" indent="-514350">
              <a:buAutoNum type="arabicPeriod"/>
            </a:pPr>
            <a:r>
              <a:rPr lang="en-US" sz="2400" dirty="0">
                <a:solidFill>
                  <a:srgbClr val="0070C0"/>
                </a:solidFill>
              </a:rPr>
              <a:t>Mr. Jones isn’t an official volunteer of the program, but walks regularly in the </a:t>
            </a:r>
            <a:r>
              <a:rPr lang="en-US" sz="2400" dirty="0" err="1">
                <a:solidFill>
                  <a:srgbClr val="0070C0"/>
                </a:solidFill>
              </a:rPr>
              <a:t>neighbourhood</a:t>
            </a:r>
            <a:r>
              <a:rPr lang="en-US" sz="2400" dirty="0">
                <a:solidFill>
                  <a:srgbClr val="0070C0"/>
                </a:solidFill>
              </a:rPr>
              <a:t> and joins the program on occasion. What do you do?</a:t>
            </a:r>
          </a:p>
        </p:txBody>
      </p:sp>
    </p:spTree>
    <p:extLst>
      <p:ext uri="{BB962C8B-B14F-4D97-AF65-F5344CB8AC3E}">
        <p14:creationId xmlns:p14="http://schemas.microsoft.com/office/powerpoint/2010/main" val="250928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70C0"/>
                </a:solidFill>
                <a:latin typeface="Rockwell" panose="02060603020205020403" pitchFamily="18" charset="0"/>
              </a:rPr>
              <a:t>Road Safety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041" y="1435986"/>
            <a:ext cx="6301647" cy="4205114"/>
          </a:xfrm>
        </p:spPr>
      </p:pic>
    </p:spTree>
    <p:extLst>
      <p:ext uri="{BB962C8B-B14F-4D97-AF65-F5344CB8AC3E}">
        <p14:creationId xmlns:p14="http://schemas.microsoft.com/office/powerpoint/2010/main" val="37756208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CD834C59AC0146BCEB7F646CDB31DA" ma:contentTypeVersion="15" ma:contentTypeDescription="Create a new document." ma:contentTypeScope="" ma:versionID="abe0c935e34ea0a9e34337b8660e297f">
  <xsd:schema xmlns:xsd="http://www.w3.org/2001/XMLSchema" xmlns:xs="http://www.w3.org/2001/XMLSchema" xmlns:p="http://schemas.microsoft.com/office/2006/metadata/properties" xmlns:ns1="http://schemas.microsoft.com/sharepoint/v3" xmlns:ns2="bfade3c6-ab0d-4f7e-a759-9a4a2ecb23b0" xmlns:ns3="faf1a4bb-f20e-41e3-8c9b-731b877d5bbb" targetNamespace="http://schemas.microsoft.com/office/2006/metadata/properties" ma:root="true" ma:fieldsID="171b893802b5b9a10d466ea1706b8e93" ns1:_="" ns2:_="" ns3:_="">
    <xsd:import namespace="http://schemas.microsoft.com/sharepoint/v3"/>
    <xsd:import namespace="bfade3c6-ab0d-4f7e-a759-9a4a2ecb23b0"/>
    <xsd:import namespace="faf1a4bb-f20e-41e3-8c9b-731b877d5b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ade3c6-ab0d-4f7e-a759-9a4a2ecb23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f1a4bb-f20e-41e3-8c9b-731b877d5b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bfade3c6-ab0d-4f7e-a759-9a4a2ecb23b0">
      <UserInfo>
        <DisplayName/>
        <AccountId xsi:nil="true"/>
        <AccountType/>
      </UserInfo>
    </SharedWithUsers>
  </documentManagement>
</p:properties>
</file>

<file path=customXml/itemProps1.xml><?xml version="1.0" encoding="utf-8"?>
<ds:datastoreItem xmlns:ds="http://schemas.openxmlformats.org/officeDocument/2006/customXml" ds:itemID="{9B7EE9C8-DBA9-430C-A1E7-CB7D0BEEB6DD}">
  <ds:schemaRefs>
    <ds:schemaRef ds:uri="http://schemas.microsoft.com/sharepoint/v3/contenttype/forms"/>
  </ds:schemaRefs>
</ds:datastoreItem>
</file>

<file path=customXml/itemProps2.xml><?xml version="1.0" encoding="utf-8"?>
<ds:datastoreItem xmlns:ds="http://schemas.openxmlformats.org/officeDocument/2006/customXml" ds:itemID="{E611CACC-3A3D-4A03-8BF3-CBA59679B9CC}"/>
</file>

<file path=customXml/itemProps3.xml><?xml version="1.0" encoding="utf-8"?>
<ds:datastoreItem xmlns:ds="http://schemas.openxmlformats.org/officeDocument/2006/customXml" ds:itemID="{2684F744-0618-4BCE-8D32-EDE093DC67AB}">
  <ds:schemaRefs>
    <ds:schemaRef ds:uri="http://schemas.microsoft.com/office/2006/metadata/properties"/>
    <ds:schemaRef ds:uri="http://schemas.microsoft.com/office/infopath/2007/PartnerControls"/>
    <ds:schemaRef ds:uri="http://schemas.microsoft.com/sharepoint/v3"/>
    <ds:schemaRef ds:uri="bfade3c6-ab0d-4f7e-a759-9a4a2ecb23b0"/>
  </ds:schemaRefs>
</ds:datastoreItem>
</file>

<file path=docProps/app.xml><?xml version="1.0" encoding="utf-8"?>
<Properties xmlns="http://schemas.openxmlformats.org/officeDocument/2006/extended-properties" xmlns:vt="http://schemas.openxmlformats.org/officeDocument/2006/docPropsVTypes">
  <Template>Office Theme</Template>
  <TotalTime>240</TotalTime>
  <Words>2605</Words>
  <Application>Microsoft Office PowerPoint</Application>
  <PresentationFormat>On-screen Show (4:3)</PresentationFormat>
  <Paragraphs>265</Paragraphs>
  <Slides>24</Slides>
  <Notes>22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Rockwell</vt:lpstr>
      <vt:lpstr>Times New Roman</vt:lpstr>
      <vt:lpstr>Verdana</vt:lpstr>
      <vt:lpstr>Office Theme</vt:lpstr>
      <vt:lpstr>Custom Design</vt:lpstr>
      <vt:lpstr>Walk Leader Training</vt:lpstr>
      <vt:lpstr>A Cultural Shift</vt:lpstr>
      <vt:lpstr>The Walking School Bus</vt:lpstr>
      <vt:lpstr>PowerPoint Presentation</vt:lpstr>
      <vt:lpstr>Role of the Walk Leader</vt:lpstr>
      <vt:lpstr>Risk Management</vt:lpstr>
      <vt:lpstr>Inclement Weather</vt:lpstr>
      <vt:lpstr>What do you do?</vt:lpstr>
      <vt:lpstr>Road Safety</vt:lpstr>
      <vt:lpstr>Be A Good Pedestrian</vt:lpstr>
      <vt:lpstr>Walking Formation</vt:lpstr>
      <vt:lpstr>PowerPoint Presentation</vt:lpstr>
      <vt:lpstr>Intersections and Crossings</vt:lpstr>
      <vt:lpstr>Safe Crossings</vt:lpstr>
      <vt:lpstr>Neighbourhood Streets</vt:lpstr>
      <vt:lpstr>Cross Walks</vt:lpstr>
      <vt:lpstr>Pedestrian Crossovers</vt:lpstr>
      <vt:lpstr>School Crossings</vt:lpstr>
      <vt:lpstr>Traffic Lights</vt:lpstr>
      <vt:lpstr>Roundabouts</vt:lpstr>
      <vt:lpstr>Walking with Children</vt:lpstr>
      <vt:lpstr>Road Safety for Children</vt:lpstr>
      <vt:lpstr>Other details</vt:lpstr>
      <vt:lpstr>Welcome to the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Leader Training</dc:title>
  <dc:creator>Microsoft Office User</dc:creator>
  <cp:lastModifiedBy>Colleen Cooper</cp:lastModifiedBy>
  <cp:revision>17</cp:revision>
  <dcterms:created xsi:type="dcterms:W3CDTF">2018-03-19T18:24:21Z</dcterms:created>
  <dcterms:modified xsi:type="dcterms:W3CDTF">2019-11-05T19:28:19Z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0x01010087CD834C59AC0146BCEB7F646CDB31DA</vt:lpwstr>
  </property>
  <property fmtid="{D5CDD505-2E9C-101B-9397-08002B2CF9AE}" pid="3" name="Order">
    <vt:r8>2200</vt:r8>
  </property>
  <property fmtid="{D5CDD505-2E9C-101B-9397-08002B2CF9AE}" pid="4" name="ComplianceAssetId">
    <vt:lpwstr/>
  </property>
  <property fmtid="{D5CDD505-2E9C-101B-9397-08002B2CF9AE}" pid="5" name="_SourceUrl">
    <vt:lpwstr/>
  </property>
  <property fmtid="{D5CDD505-2E9C-101B-9397-08002B2CF9AE}" pid="6" name="_SharedFileIndex">
    <vt:lpwstr/>
  </property>
</Properties>
</file>